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21396325" cy="3026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FDFF"/>
    <a:srgbClr val="964628"/>
    <a:srgbClr val="1E4460"/>
    <a:srgbClr val="26577C"/>
    <a:srgbClr val="5D7E96"/>
    <a:srgbClr val="BD6D50"/>
    <a:srgbClr val="EAA58B"/>
    <a:srgbClr val="EAD28B"/>
    <a:srgbClr val="967A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38" autoAdjust="0"/>
    <p:restoredTop sz="94660"/>
  </p:normalViewPr>
  <p:slideViewPr>
    <p:cSldViewPr snapToGrid="0">
      <p:cViewPr>
        <p:scale>
          <a:sx n="25" d="100"/>
          <a:sy n="25" d="100"/>
        </p:scale>
        <p:origin x="2606" y="-197"/>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210BC-B6AA-4BF9-B447-D3B48AAABED1}" type="datetimeFigureOut">
              <a:rPr lang="en-US" smtClean="0"/>
              <a:t>3/4/2024</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9B78F-5940-4F6C-A629-218ED53CE2A0}" type="slidenum">
              <a:rPr lang="en-US" smtClean="0"/>
              <a:t>‹#›</a:t>
            </a:fld>
            <a:endParaRPr lang="en-US"/>
          </a:p>
        </p:txBody>
      </p:sp>
    </p:spTree>
    <p:extLst>
      <p:ext uri="{BB962C8B-B14F-4D97-AF65-F5344CB8AC3E}">
        <p14:creationId xmlns:p14="http://schemas.microsoft.com/office/powerpoint/2010/main" val="2812108362"/>
      </p:ext>
    </p:extLst>
  </p:cSld>
  <p:clrMap bg1="lt1" tx1="dk1" bg2="lt2" tx2="dk2" accent1="accent1" accent2="accent2" accent3="accent3" accent4="accent4" accent5="accent5" accent6="accent6" hlink="hlink" folHlink="folHlink"/>
  <p:notesStyle>
    <a:lvl1pPr marL="0" algn="l" defTabSz="2479734" rtl="0" eaLnBrk="1" latinLnBrk="0" hangingPunct="1">
      <a:defRPr sz="3254" kern="1200">
        <a:solidFill>
          <a:schemeClr val="tx1"/>
        </a:solidFill>
        <a:latin typeface="+mn-lt"/>
        <a:ea typeface="+mn-ea"/>
        <a:cs typeface="+mn-cs"/>
      </a:defRPr>
    </a:lvl1pPr>
    <a:lvl2pPr marL="1239867" algn="l" defTabSz="2479734" rtl="0" eaLnBrk="1" latinLnBrk="0" hangingPunct="1">
      <a:defRPr sz="3254" kern="1200">
        <a:solidFill>
          <a:schemeClr val="tx1"/>
        </a:solidFill>
        <a:latin typeface="+mn-lt"/>
        <a:ea typeface="+mn-ea"/>
        <a:cs typeface="+mn-cs"/>
      </a:defRPr>
    </a:lvl2pPr>
    <a:lvl3pPr marL="2479734" algn="l" defTabSz="2479734" rtl="0" eaLnBrk="1" latinLnBrk="0" hangingPunct="1">
      <a:defRPr sz="3254" kern="1200">
        <a:solidFill>
          <a:schemeClr val="tx1"/>
        </a:solidFill>
        <a:latin typeface="+mn-lt"/>
        <a:ea typeface="+mn-ea"/>
        <a:cs typeface="+mn-cs"/>
      </a:defRPr>
    </a:lvl3pPr>
    <a:lvl4pPr marL="3719601" algn="l" defTabSz="2479734" rtl="0" eaLnBrk="1" latinLnBrk="0" hangingPunct="1">
      <a:defRPr sz="3254" kern="1200">
        <a:solidFill>
          <a:schemeClr val="tx1"/>
        </a:solidFill>
        <a:latin typeface="+mn-lt"/>
        <a:ea typeface="+mn-ea"/>
        <a:cs typeface="+mn-cs"/>
      </a:defRPr>
    </a:lvl4pPr>
    <a:lvl5pPr marL="4959468" algn="l" defTabSz="2479734" rtl="0" eaLnBrk="1" latinLnBrk="0" hangingPunct="1">
      <a:defRPr sz="3254" kern="1200">
        <a:solidFill>
          <a:schemeClr val="tx1"/>
        </a:solidFill>
        <a:latin typeface="+mn-lt"/>
        <a:ea typeface="+mn-ea"/>
        <a:cs typeface="+mn-cs"/>
      </a:defRPr>
    </a:lvl5pPr>
    <a:lvl6pPr marL="6199334" algn="l" defTabSz="2479734" rtl="0" eaLnBrk="1" latinLnBrk="0" hangingPunct="1">
      <a:defRPr sz="3254" kern="1200">
        <a:solidFill>
          <a:schemeClr val="tx1"/>
        </a:solidFill>
        <a:latin typeface="+mn-lt"/>
        <a:ea typeface="+mn-ea"/>
        <a:cs typeface="+mn-cs"/>
      </a:defRPr>
    </a:lvl6pPr>
    <a:lvl7pPr marL="7439202" algn="l" defTabSz="2479734" rtl="0" eaLnBrk="1" latinLnBrk="0" hangingPunct="1">
      <a:defRPr sz="3254" kern="1200">
        <a:solidFill>
          <a:schemeClr val="tx1"/>
        </a:solidFill>
        <a:latin typeface="+mn-lt"/>
        <a:ea typeface="+mn-ea"/>
        <a:cs typeface="+mn-cs"/>
      </a:defRPr>
    </a:lvl7pPr>
    <a:lvl8pPr marL="8679068" algn="l" defTabSz="2479734" rtl="0" eaLnBrk="1" latinLnBrk="0" hangingPunct="1">
      <a:defRPr sz="3254" kern="1200">
        <a:solidFill>
          <a:schemeClr val="tx1"/>
        </a:solidFill>
        <a:latin typeface="+mn-lt"/>
        <a:ea typeface="+mn-ea"/>
        <a:cs typeface="+mn-cs"/>
      </a:defRPr>
    </a:lvl8pPr>
    <a:lvl9pPr marL="9918936" algn="l" defTabSz="2479734" rtl="0" eaLnBrk="1" latinLnBrk="0" hangingPunct="1">
      <a:defRPr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C9B78F-5940-4F6C-A629-218ED53CE2A0}" type="slidenum">
              <a:rPr lang="en-US" smtClean="0"/>
              <a:t>1</a:t>
            </a:fld>
            <a:endParaRPr lang="en-US"/>
          </a:p>
        </p:txBody>
      </p:sp>
    </p:spTree>
    <p:extLst>
      <p:ext uri="{BB962C8B-B14F-4D97-AF65-F5344CB8AC3E}">
        <p14:creationId xmlns:p14="http://schemas.microsoft.com/office/powerpoint/2010/main" val="196625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725" y="4953466"/>
            <a:ext cx="18186876" cy="10537496"/>
          </a:xfrm>
        </p:spPr>
        <p:txBody>
          <a:bodyPr anchor="b"/>
          <a:lstStyle>
            <a:lvl1pPr algn="ctr">
              <a:defRPr sz="14039"/>
            </a:lvl1pPr>
          </a:lstStyle>
          <a:p>
            <a:r>
              <a:rPr lang="en-US"/>
              <a:t>Click to edit Master title style</a:t>
            </a:r>
            <a:endParaRPr lang="en-US" dirty="0"/>
          </a:p>
        </p:txBody>
      </p:sp>
      <p:sp>
        <p:nvSpPr>
          <p:cNvPr id="3" name="Subtitle 2"/>
          <p:cNvSpPr>
            <a:spLocks noGrp="1"/>
          </p:cNvSpPr>
          <p:nvPr>
            <p:ph type="subTitle" idx="1"/>
          </p:nvPr>
        </p:nvSpPr>
        <p:spPr>
          <a:xfrm>
            <a:off x="2674541" y="15897328"/>
            <a:ext cx="16047244" cy="7307583"/>
          </a:xfrm>
        </p:spPr>
        <p:txBody>
          <a:bodyPr/>
          <a:lstStyle>
            <a:lvl1pPr marL="0" indent="0" algn="ctr">
              <a:buNone/>
              <a:defRPr sz="5616"/>
            </a:lvl1pPr>
            <a:lvl2pPr marL="1069802" indent="0" algn="ctr">
              <a:buNone/>
              <a:defRPr sz="4680"/>
            </a:lvl2pPr>
            <a:lvl3pPr marL="2139605" indent="0" algn="ctr">
              <a:buNone/>
              <a:defRPr sz="4212"/>
            </a:lvl3pPr>
            <a:lvl4pPr marL="3209407" indent="0" algn="ctr">
              <a:buNone/>
              <a:defRPr sz="3744"/>
            </a:lvl4pPr>
            <a:lvl5pPr marL="4279209" indent="0" algn="ctr">
              <a:buNone/>
              <a:defRPr sz="3744"/>
            </a:lvl5pPr>
            <a:lvl6pPr marL="5349011" indent="0" algn="ctr">
              <a:buNone/>
              <a:defRPr sz="3744"/>
            </a:lvl6pPr>
            <a:lvl7pPr marL="6418814" indent="0" algn="ctr">
              <a:buNone/>
              <a:defRPr sz="3744"/>
            </a:lvl7pPr>
            <a:lvl8pPr marL="7488616" indent="0" algn="ctr">
              <a:buNone/>
              <a:defRPr sz="3744"/>
            </a:lvl8pPr>
            <a:lvl9pPr marL="8558418" indent="0" algn="ctr">
              <a:buNone/>
              <a:defRPr sz="37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768EC8-B074-4D1C-8682-92524C841609}"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4067825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68EC8-B074-4D1C-8682-92524C841609}"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3880959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11746" y="1611452"/>
            <a:ext cx="4613583"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998" y="1611452"/>
            <a:ext cx="13573294"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68EC8-B074-4D1C-8682-92524C841609}"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1686581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68EC8-B074-4D1C-8682-92524C841609}"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61540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855" y="7545809"/>
            <a:ext cx="18454330" cy="12590343"/>
          </a:xfrm>
        </p:spPr>
        <p:txBody>
          <a:bodyPr anchor="b"/>
          <a:lstStyle>
            <a:lvl1pPr>
              <a:defRPr sz="14039"/>
            </a:lvl1pPr>
          </a:lstStyle>
          <a:p>
            <a:r>
              <a:rPr lang="en-US"/>
              <a:t>Click to edit Master title style</a:t>
            </a:r>
            <a:endParaRPr lang="en-US" dirty="0"/>
          </a:p>
        </p:txBody>
      </p:sp>
      <p:sp>
        <p:nvSpPr>
          <p:cNvPr id="3" name="Text Placeholder 2"/>
          <p:cNvSpPr>
            <a:spLocks noGrp="1"/>
          </p:cNvSpPr>
          <p:nvPr>
            <p:ph type="body" idx="1"/>
          </p:nvPr>
        </p:nvSpPr>
        <p:spPr>
          <a:xfrm>
            <a:off x="1459855" y="20255262"/>
            <a:ext cx="18454330" cy="6620964"/>
          </a:xfrm>
        </p:spPr>
        <p:txBody>
          <a:bodyPr/>
          <a:lstStyle>
            <a:lvl1pPr marL="0" indent="0">
              <a:buNone/>
              <a:defRPr sz="5616">
                <a:solidFill>
                  <a:schemeClr val="tx1"/>
                </a:solidFill>
              </a:defRPr>
            </a:lvl1pPr>
            <a:lvl2pPr marL="1069802" indent="0">
              <a:buNone/>
              <a:defRPr sz="4680">
                <a:solidFill>
                  <a:schemeClr val="tx1">
                    <a:tint val="75000"/>
                  </a:schemeClr>
                </a:solidFill>
              </a:defRPr>
            </a:lvl2pPr>
            <a:lvl3pPr marL="2139605" indent="0">
              <a:buNone/>
              <a:defRPr sz="4212">
                <a:solidFill>
                  <a:schemeClr val="tx1">
                    <a:tint val="75000"/>
                  </a:schemeClr>
                </a:solidFill>
              </a:defRPr>
            </a:lvl3pPr>
            <a:lvl4pPr marL="3209407" indent="0">
              <a:buNone/>
              <a:defRPr sz="3744">
                <a:solidFill>
                  <a:schemeClr val="tx1">
                    <a:tint val="75000"/>
                  </a:schemeClr>
                </a:solidFill>
              </a:defRPr>
            </a:lvl4pPr>
            <a:lvl5pPr marL="4279209" indent="0">
              <a:buNone/>
              <a:defRPr sz="3744">
                <a:solidFill>
                  <a:schemeClr val="tx1">
                    <a:tint val="75000"/>
                  </a:schemeClr>
                </a:solidFill>
              </a:defRPr>
            </a:lvl5pPr>
            <a:lvl6pPr marL="5349011" indent="0">
              <a:buNone/>
              <a:defRPr sz="3744">
                <a:solidFill>
                  <a:schemeClr val="tx1">
                    <a:tint val="75000"/>
                  </a:schemeClr>
                </a:solidFill>
              </a:defRPr>
            </a:lvl6pPr>
            <a:lvl7pPr marL="6418814" indent="0">
              <a:buNone/>
              <a:defRPr sz="3744">
                <a:solidFill>
                  <a:schemeClr val="tx1">
                    <a:tint val="75000"/>
                  </a:schemeClr>
                </a:solidFill>
              </a:defRPr>
            </a:lvl7pPr>
            <a:lvl8pPr marL="7488616" indent="0">
              <a:buNone/>
              <a:defRPr sz="3744">
                <a:solidFill>
                  <a:schemeClr val="tx1">
                    <a:tint val="75000"/>
                  </a:schemeClr>
                </a:solidFill>
              </a:defRPr>
            </a:lvl8pPr>
            <a:lvl9pPr marL="8558418" indent="0">
              <a:buNone/>
              <a:defRPr sz="37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68EC8-B074-4D1C-8682-92524C841609}"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137003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997"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31890"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68EC8-B074-4D1C-8682-92524C841609}"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7711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784" y="1611459"/>
            <a:ext cx="184543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787" y="7419688"/>
            <a:ext cx="9051647"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Click to edit Master text styles</a:t>
            </a:r>
          </a:p>
        </p:txBody>
      </p:sp>
      <p:sp>
        <p:nvSpPr>
          <p:cNvPr id="4" name="Content Placeholder 3"/>
          <p:cNvSpPr>
            <a:spLocks noGrp="1"/>
          </p:cNvSpPr>
          <p:nvPr>
            <p:ph sz="half" idx="2"/>
          </p:nvPr>
        </p:nvSpPr>
        <p:spPr>
          <a:xfrm>
            <a:off x="1473787" y="11055963"/>
            <a:ext cx="9051647"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31891" y="7419688"/>
            <a:ext cx="9096225" cy="3636275"/>
          </a:xfrm>
        </p:spPr>
        <p:txBody>
          <a:bodyPr anchor="b"/>
          <a:lstStyle>
            <a:lvl1pPr marL="0" indent="0">
              <a:buNone/>
              <a:defRPr sz="5616" b="1"/>
            </a:lvl1pPr>
            <a:lvl2pPr marL="1069802" indent="0">
              <a:buNone/>
              <a:defRPr sz="4680" b="1"/>
            </a:lvl2pPr>
            <a:lvl3pPr marL="2139605" indent="0">
              <a:buNone/>
              <a:defRPr sz="4212" b="1"/>
            </a:lvl3pPr>
            <a:lvl4pPr marL="3209407" indent="0">
              <a:buNone/>
              <a:defRPr sz="3744" b="1"/>
            </a:lvl4pPr>
            <a:lvl5pPr marL="4279209" indent="0">
              <a:buNone/>
              <a:defRPr sz="3744" b="1"/>
            </a:lvl5pPr>
            <a:lvl6pPr marL="5349011" indent="0">
              <a:buNone/>
              <a:defRPr sz="3744" b="1"/>
            </a:lvl6pPr>
            <a:lvl7pPr marL="6418814" indent="0">
              <a:buNone/>
              <a:defRPr sz="3744" b="1"/>
            </a:lvl7pPr>
            <a:lvl8pPr marL="7488616" indent="0">
              <a:buNone/>
              <a:defRPr sz="3744" b="1"/>
            </a:lvl8pPr>
            <a:lvl9pPr marL="8558418" indent="0">
              <a:buNone/>
              <a:defRPr sz="3744" b="1"/>
            </a:lvl9pPr>
          </a:lstStyle>
          <a:p>
            <a:pPr lvl="0"/>
            <a:r>
              <a:rPr lang="en-US"/>
              <a:t>Click to edit Master text styles</a:t>
            </a:r>
          </a:p>
        </p:txBody>
      </p:sp>
      <p:sp>
        <p:nvSpPr>
          <p:cNvPr id="6" name="Content Placeholder 5"/>
          <p:cNvSpPr>
            <a:spLocks noGrp="1"/>
          </p:cNvSpPr>
          <p:nvPr>
            <p:ph sz="quarter" idx="4"/>
          </p:nvPr>
        </p:nvSpPr>
        <p:spPr>
          <a:xfrm>
            <a:off x="10831891" y="11055963"/>
            <a:ext cx="90962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68EC8-B074-4D1C-8682-92524C841609}"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53211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768EC8-B074-4D1C-8682-92524C841609}"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115993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68EC8-B074-4D1C-8682-92524C841609}"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321331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Content Placeholder 2"/>
          <p:cNvSpPr>
            <a:spLocks noGrp="1"/>
          </p:cNvSpPr>
          <p:nvPr>
            <p:ph idx="1"/>
          </p:nvPr>
        </p:nvSpPr>
        <p:spPr>
          <a:xfrm>
            <a:off x="9096225" y="4357934"/>
            <a:ext cx="10831890" cy="21509383"/>
          </a:xfrm>
        </p:spPr>
        <p:txBody>
          <a:bodyPr/>
          <a:lstStyle>
            <a:lvl1pPr>
              <a:defRPr sz="7488"/>
            </a:lvl1pPr>
            <a:lvl2pPr>
              <a:defRPr sz="6552"/>
            </a:lvl2pPr>
            <a:lvl3pPr>
              <a:defRPr sz="5616"/>
            </a:lvl3pPr>
            <a:lvl4pPr>
              <a:defRPr sz="4680"/>
            </a:lvl4pPr>
            <a:lvl5pPr>
              <a:defRPr sz="4680"/>
            </a:lvl5pPr>
            <a:lvl6pPr>
              <a:defRPr sz="4680"/>
            </a:lvl6pPr>
            <a:lvl7pPr>
              <a:defRPr sz="4680"/>
            </a:lvl7pPr>
            <a:lvl8pPr>
              <a:defRPr sz="4680"/>
            </a:lvl8pPr>
            <a:lvl9pPr>
              <a:defRPr sz="4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Click to edit Master text styles</a:t>
            </a:r>
          </a:p>
        </p:txBody>
      </p:sp>
      <p:sp>
        <p:nvSpPr>
          <p:cNvPr id="5" name="Date Placeholder 4"/>
          <p:cNvSpPr>
            <a:spLocks noGrp="1"/>
          </p:cNvSpPr>
          <p:nvPr>
            <p:ph type="dt" sz="half" idx="10"/>
          </p:nvPr>
        </p:nvSpPr>
        <p:spPr/>
        <p:txBody>
          <a:bodyPr/>
          <a:lstStyle/>
          <a:p>
            <a:fld id="{F0768EC8-B074-4D1C-8682-92524C841609}"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38690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784" y="2017818"/>
            <a:ext cx="6900872" cy="7062364"/>
          </a:xfrm>
        </p:spPr>
        <p:txBody>
          <a:bodyPr anchor="b"/>
          <a:lstStyle>
            <a:lvl1pPr>
              <a:defRPr sz="7488"/>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6225" y="4357934"/>
            <a:ext cx="10831890" cy="21509383"/>
          </a:xfrm>
        </p:spPr>
        <p:txBody>
          <a:bodyPr anchor="t"/>
          <a:lstStyle>
            <a:lvl1pPr marL="0" indent="0">
              <a:buNone/>
              <a:defRPr sz="7488"/>
            </a:lvl1pPr>
            <a:lvl2pPr marL="1069802" indent="0">
              <a:buNone/>
              <a:defRPr sz="6552"/>
            </a:lvl2pPr>
            <a:lvl3pPr marL="2139605" indent="0">
              <a:buNone/>
              <a:defRPr sz="5616"/>
            </a:lvl3pPr>
            <a:lvl4pPr marL="3209407" indent="0">
              <a:buNone/>
              <a:defRPr sz="4680"/>
            </a:lvl4pPr>
            <a:lvl5pPr marL="4279209" indent="0">
              <a:buNone/>
              <a:defRPr sz="4680"/>
            </a:lvl5pPr>
            <a:lvl6pPr marL="5349011" indent="0">
              <a:buNone/>
              <a:defRPr sz="4680"/>
            </a:lvl6pPr>
            <a:lvl7pPr marL="6418814" indent="0">
              <a:buNone/>
              <a:defRPr sz="4680"/>
            </a:lvl7pPr>
            <a:lvl8pPr marL="7488616" indent="0">
              <a:buNone/>
              <a:defRPr sz="4680"/>
            </a:lvl8pPr>
            <a:lvl9pPr marL="8558418" indent="0">
              <a:buNone/>
              <a:defRPr sz="4680"/>
            </a:lvl9pPr>
          </a:lstStyle>
          <a:p>
            <a:r>
              <a:rPr lang="en-US"/>
              <a:t>Click icon to add picture</a:t>
            </a:r>
            <a:endParaRPr lang="en-US" dirty="0"/>
          </a:p>
        </p:txBody>
      </p:sp>
      <p:sp>
        <p:nvSpPr>
          <p:cNvPr id="4" name="Text Placeholder 3"/>
          <p:cNvSpPr>
            <a:spLocks noGrp="1"/>
          </p:cNvSpPr>
          <p:nvPr>
            <p:ph type="body" sz="half" idx="2"/>
          </p:nvPr>
        </p:nvSpPr>
        <p:spPr>
          <a:xfrm>
            <a:off x="1473784" y="9080183"/>
            <a:ext cx="6900872" cy="16822161"/>
          </a:xfrm>
        </p:spPr>
        <p:txBody>
          <a:bodyPr/>
          <a:lstStyle>
            <a:lvl1pPr marL="0" indent="0">
              <a:buNone/>
              <a:defRPr sz="3744"/>
            </a:lvl1pPr>
            <a:lvl2pPr marL="1069802" indent="0">
              <a:buNone/>
              <a:defRPr sz="3276"/>
            </a:lvl2pPr>
            <a:lvl3pPr marL="2139605" indent="0">
              <a:buNone/>
              <a:defRPr sz="2808"/>
            </a:lvl3pPr>
            <a:lvl4pPr marL="3209407" indent="0">
              <a:buNone/>
              <a:defRPr sz="2340"/>
            </a:lvl4pPr>
            <a:lvl5pPr marL="4279209" indent="0">
              <a:buNone/>
              <a:defRPr sz="2340"/>
            </a:lvl5pPr>
            <a:lvl6pPr marL="5349011" indent="0">
              <a:buNone/>
              <a:defRPr sz="2340"/>
            </a:lvl6pPr>
            <a:lvl7pPr marL="6418814" indent="0">
              <a:buNone/>
              <a:defRPr sz="2340"/>
            </a:lvl7pPr>
            <a:lvl8pPr marL="7488616" indent="0">
              <a:buNone/>
              <a:defRPr sz="2340"/>
            </a:lvl8pPr>
            <a:lvl9pPr marL="8558418" indent="0">
              <a:buNone/>
              <a:defRPr sz="2340"/>
            </a:lvl9pPr>
          </a:lstStyle>
          <a:p>
            <a:pPr lvl="0"/>
            <a:r>
              <a:rPr lang="en-US"/>
              <a:t>Click to edit Master text styles</a:t>
            </a:r>
          </a:p>
        </p:txBody>
      </p:sp>
      <p:sp>
        <p:nvSpPr>
          <p:cNvPr id="5" name="Date Placeholder 4"/>
          <p:cNvSpPr>
            <a:spLocks noGrp="1"/>
          </p:cNvSpPr>
          <p:nvPr>
            <p:ph type="dt" sz="half" idx="10"/>
          </p:nvPr>
        </p:nvSpPr>
        <p:spPr/>
        <p:txBody>
          <a:bodyPr/>
          <a:lstStyle/>
          <a:p>
            <a:fld id="{F0768EC8-B074-4D1C-8682-92524C841609}"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308131-7964-4152-BA5C-7A287A383390}" type="slidenum">
              <a:rPr lang="en-US" smtClean="0"/>
              <a:t>‹#›</a:t>
            </a:fld>
            <a:endParaRPr lang="en-US"/>
          </a:p>
        </p:txBody>
      </p:sp>
    </p:spTree>
    <p:extLst>
      <p:ext uri="{BB962C8B-B14F-4D97-AF65-F5344CB8AC3E}">
        <p14:creationId xmlns:p14="http://schemas.microsoft.com/office/powerpoint/2010/main" val="37897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998" y="1611459"/>
            <a:ext cx="184543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998" y="8057261"/>
            <a:ext cx="184543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997" y="28053287"/>
            <a:ext cx="4814173" cy="1611452"/>
          </a:xfrm>
          <a:prstGeom prst="rect">
            <a:avLst/>
          </a:prstGeom>
        </p:spPr>
        <p:txBody>
          <a:bodyPr vert="horz" lIns="91440" tIns="45720" rIns="91440" bIns="45720" rtlCol="0" anchor="ctr"/>
          <a:lstStyle>
            <a:lvl1pPr algn="l">
              <a:defRPr sz="2808">
                <a:solidFill>
                  <a:schemeClr val="tx1">
                    <a:tint val="75000"/>
                  </a:schemeClr>
                </a:solidFill>
              </a:defRPr>
            </a:lvl1pPr>
          </a:lstStyle>
          <a:p>
            <a:fld id="{F0768EC8-B074-4D1C-8682-92524C841609}" type="datetimeFigureOut">
              <a:rPr lang="en-US" smtClean="0"/>
              <a:t>3/4/2024</a:t>
            </a:fld>
            <a:endParaRPr lang="en-US"/>
          </a:p>
        </p:txBody>
      </p:sp>
      <p:sp>
        <p:nvSpPr>
          <p:cNvPr id="5" name="Footer Placeholder 4"/>
          <p:cNvSpPr>
            <a:spLocks noGrp="1"/>
          </p:cNvSpPr>
          <p:nvPr>
            <p:ph type="ftr" sz="quarter" idx="3"/>
          </p:nvPr>
        </p:nvSpPr>
        <p:spPr>
          <a:xfrm>
            <a:off x="7087533" y="28053287"/>
            <a:ext cx="7221260" cy="1611452"/>
          </a:xfrm>
          <a:prstGeom prst="rect">
            <a:avLst/>
          </a:prstGeom>
        </p:spPr>
        <p:txBody>
          <a:bodyPr vert="horz" lIns="91440" tIns="45720" rIns="91440" bIns="45720" rtlCol="0" anchor="ctr"/>
          <a:lstStyle>
            <a:lvl1pPr algn="ctr">
              <a:defRPr sz="28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11155" y="28053287"/>
            <a:ext cx="4814173" cy="1611452"/>
          </a:xfrm>
          <a:prstGeom prst="rect">
            <a:avLst/>
          </a:prstGeom>
        </p:spPr>
        <p:txBody>
          <a:bodyPr vert="horz" lIns="91440" tIns="45720" rIns="91440" bIns="45720" rtlCol="0" anchor="ctr"/>
          <a:lstStyle>
            <a:lvl1pPr algn="r">
              <a:defRPr sz="2808">
                <a:solidFill>
                  <a:schemeClr val="tx1">
                    <a:tint val="75000"/>
                  </a:schemeClr>
                </a:solidFill>
              </a:defRPr>
            </a:lvl1pPr>
          </a:lstStyle>
          <a:p>
            <a:fld id="{AB308131-7964-4152-BA5C-7A287A383390}" type="slidenum">
              <a:rPr lang="en-US" smtClean="0"/>
              <a:t>‹#›</a:t>
            </a:fld>
            <a:endParaRPr lang="en-US"/>
          </a:p>
        </p:txBody>
      </p:sp>
    </p:spTree>
    <p:extLst>
      <p:ext uri="{BB962C8B-B14F-4D97-AF65-F5344CB8AC3E}">
        <p14:creationId xmlns:p14="http://schemas.microsoft.com/office/powerpoint/2010/main" val="38334365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9605" rtl="0" eaLnBrk="1" latinLnBrk="0" hangingPunct="1">
        <a:lnSpc>
          <a:spcPct val="90000"/>
        </a:lnSpc>
        <a:spcBef>
          <a:spcPct val="0"/>
        </a:spcBef>
        <a:buNone/>
        <a:defRPr sz="10296" kern="1200">
          <a:solidFill>
            <a:schemeClr val="tx1"/>
          </a:solidFill>
          <a:latin typeface="+mj-lt"/>
          <a:ea typeface="+mj-ea"/>
          <a:cs typeface="+mj-cs"/>
        </a:defRPr>
      </a:lvl1pPr>
    </p:titleStyle>
    <p:bodyStyle>
      <a:lvl1pPr marL="534901" indent="-534901" algn="l" defTabSz="2139605" rtl="0" eaLnBrk="1" latinLnBrk="0" hangingPunct="1">
        <a:lnSpc>
          <a:spcPct val="90000"/>
        </a:lnSpc>
        <a:spcBef>
          <a:spcPts val="2340"/>
        </a:spcBef>
        <a:buFont typeface="Arial" panose="020B0604020202020204" pitchFamily="34" charset="0"/>
        <a:buChar char="•"/>
        <a:defRPr sz="6552" kern="1200">
          <a:solidFill>
            <a:schemeClr val="tx1"/>
          </a:solidFill>
          <a:latin typeface="+mn-lt"/>
          <a:ea typeface="+mn-ea"/>
          <a:cs typeface="+mn-cs"/>
        </a:defRPr>
      </a:lvl1pPr>
      <a:lvl2pPr marL="1604703" indent="-534901" algn="l" defTabSz="2139605" rtl="0" eaLnBrk="1" latinLnBrk="0" hangingPunct="1">
        <a:lnSpc>
          <a:spcPct val="90000"/>
        </a:lnSpc>
        <a:spcBef>
          <a:spcPts val="1170"/>
        </a:spcBef>
        <a:buFont typeface="Arial" panose="020B0604020202020204" pitchFamily="34" charset="0"/>
        <a:buChar char="•"/>
        <a:defRPr sz="5616" kern="1200">
          <a:solidFill>
            <a:schemeClr val="tx1"/>
          </a:solidFill>
          <a:latin typeface="+mn-lt"/>
          <a:ea typeface="+mn-ea"/>
          <a:cs typeface="+mn-cs"/>
        </a:defRPr>
      </a:lvl2pPr>
      <a:lvl3pPr marL="2674506" indent="-534901" algn="l" defTabSz="2139605" rtl="0" eaLnBrk="1" latinLnBrk="0" hangingPunct="1">
        <a:lnSpc>
          <a:spcPct val="90000"/>
        </a:lnSpc>
        <a:spcBef>
          <a:spcPts val="1170"/>
        </a:spcBef>
        <a:buFont typeface="Arial" panose="020B0604020202020204" pitchFamily="34" charset="0"/>
        <a:buChar char="•"/>
        <a:defRPr sz="4680" kern="1200">
          <a:solidFill>
            <a:schemeClr val="tx1"/>
          </a:solidFill>
          <a:latin typeface="+mn-lt"/>
          <a:ea typeface="+mn-ea"/>
          <a:cs typeface="+mn-cs"/>
        </a:defRPr>
      </a:lvl3pPr>
      <a:lvl4pPr marL="3744308"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4pPr>
      <a:lvl5pPr marL="4814110"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5pPr>
      <a:lvl6pPr marL="5883913"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6pPr>
      <a:lvl7pPr marL="6953715"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7pPr>
      <a:lvl8pPr marL="8023517"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8pPr>
      <a:lvl9pPr marL="9093319" indent="-534901" algn="l" defTabSz="2139605" rtl="0" eaLnBrk="1" latinLnBrk="0" hangingPunct="1">
        <a:lnSpc>
          <a:spcPct val="90000"/>
        </a:lnSpc>
        <a:spcBef>
          <a:spcPts val="1170"/>
        </a:spcBef>
        <a:buFont typeface="Arial" panose="020B0604020202020204" pitchFamily="34" charset="0"/>
        <a:buChar char="•"/>
        <a:defRPr sz="4212" kern="1200">
          <a:solidFill>
            <a:schemeClr val="tx1"/>
          </a:solidFill>
          <a:latin typeface="+mn-lt"/>
          <a:ea typeface="+mn-ea"/>
          <a:cs typeface="+mn-cs"/>
        </a:defRPr>
      </a:lvl9pPr>
    </p:bodyStyle>
    <p:otherStyle>
      <a:defPPr>
        <a:defRPr lang="en-US"/>
      </a:defPPr>
      <a:lvl1pPr marL="0" algn="l" defTabSz="2139605" rtl="0" eaLnBrk="1" latinLnBrk="0" hangingPunct="1">
        <a:defRPr sz="4212" kern="1200">
          <a:solidFill>
            <a:schemeClr val="tx1"/>
          </a:solidFill>
          <a:latin typeface="+mn-lt"/>
          <a:ea typeface="+mn-ea"/>
          <a:cs typeface="+mn-cs"/>
        </a:defRPr>
      </a:lvl1pPr>
      <a:lvl2pPr marL="1069802" algn="l" defTabSz="2139605" rtl="0" eaLnBrk="1" latinLnBrk="0" hangingPunct="1">
        <a:defRPr sz="4212" kern="1200">
          <a:solidFill>
            <a:schemeClr val="tx1"/>
          </a:solidFill>
          <a:latin typeface="+mn-lt"/>
          <a:ea typeface="+mn-ea"/>
          <a:cs typeface="+mn-cs"/>
        </a:defRPr>
      </a:lvl2pPr>
      <a:lvl3pPr marL="2139605" algn="l" defTabSz="2139605" rtl="0" eaLnBrk="1" latinLnBrk="0" hangingPunct="1">
        <a:defRPr sz="4212" kern="1200">
          <a:solidFill>
            <a:schemeClr val="tx1"/>
          </a:solidFill>
          <a:latin typeface="+mn-lt"/>
          <a:ea typeface="+mn-ea"/>
          <a:cs typeface="+mn-cs"/>
        </a:defRPr>
      </a:lvl3pPr>
      <a:lvl4pPr marL="3209407" algn="l" defTabSz="2139605" rtl="0" eaLnBrk="1" latinLnBrk="0" hangingPunct="1">
        <a:defRPr sz="4212" kern="1200">
          <a:solidFill>
            <a:schemeClr val="tx1"/>
          </a:solidFill>
          <a:latin typeface="+mn-lt"/>
          <a:ea typeface="+mn-ea"/>
          <a:cs typeface="+mn-cs"/>
        </a:defRPr>
      </a:lvl4pPr>
      <a:lvl5pPr marL="4279209" algn="l" defTabSz="2139605" rtl="0" eaLnBrk="1" latinLnBrk="0" hangingPunct="1">
        <a:defRPr sz="4212" kern="1200">
          <a:solidFill>
            <a:schemeClr val="tx1"/>
          </a:solidFill>
          <a:latin typeface="+mn-lt"/>
          <a:ea typeface="+mn-ea"/>
          <a:cs typeface="+mn-cs"/>
        </a:defRPr>
      </a:lvl5pPr>
      <a:lvl6pPr marL="5349011" algn="l" defTabSz="2139605" rtl="0" eaLnBrk="1" latinLnBrk="0" hangingPunct="1">
        <a:defRPr sz="4212" kern="1200">
          <a:solidFill>
            <a:schemeClr val="tx1"/>
          </a:solidFill>
          <a:latin typeface="+mn-lt"/>
          <a:ea typeface="+mn-ea"/>
          <a:cs typeface="+mn-cs"/>
        </a:defRPr>
      </a:lvl6pPr>
      <a:lvl7pPr marL="6418814" algn="l" defTabSz="2139605" rtl="0" eaLnBrk="1" latinLnBrk="0" hangingPunct="1">
        <a:defRPr sz="4212" kern="1200">
          <a:solidFill>
            <a:schemeClr val="tx1"/>
          </a:solidFill>
          <a:latin typeface="+mn-lt"/>
          <a:ea typeface="+mn-ea"/>
          <a:cs typeface="+mn-cs"/>
        </a:defRPr>
      </a:lvl7pPr>
      <a:lvl8pPr marL="7488616" algn="l" defTabSz="2139605" rtl="0" eaLnBrk="1" latinLnBrk="0" hangingPunct="1">
        <a:defRPr sz="4212" kern="1200">
          <a:solidFill>
            <a:schemeClr val="tx1"/>
          </a:solidFill>
          <a:latin typeface="+mn-lt"/>
          <a:ea typeface="+mn-ea"/>
          <a:cs typeface="+mn-cs"/>
        </a:defRPr>
      </a:lvl8pPr>
      <a:lvl9pPr marL="8558418" algn="l" defTabSz="2139605" rtl="0" eaLnBrk="1" latinLnBrk="0" hangingPunct="1">
        <a:defRPr sz="421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6.sv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D914EBB-F815-2195-3DF8-62ED54CA4C86}"/>
              </a:ext>
            </a:extLst>
          </p:cNvPr>
          <p:cNvSpPr/>
          <p:nvPr/>
        </p:nvSpPr>
        <p:spPr>
          <a:xfrm>
            <a:off x="871874" y="6288759"/>
            <a:ext cx="19652577" cy="10198378"/>
          </a:xfrm>
          <a:prstGeom prst="rect">
            <a:avLst/>
          </a:prstGeom>
          <a:solidFill>
            <a:srgbClr val="5D7E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 name="Rectangle 3">
            <a:extLst>
              <a:ext uri="{FF2B5EF4-FFF2-40B4-BE49-F238E27FC236}">
                <a16:creationId xmlns:a16="http://schemas.microsoft.com/office/drawing/2014/main" id="{395E702D-D839-9527-BFD9-A3698B7DEB6B}"/>
              </a:ext>
            </a:extLst>
          </p:cNvPr>
          <p:cNvSpPr/>
          <p:nvPr/>
        </p:nvSpPr>
        <p:spPr>
          <a:xfrm>
            <a:off x="846836" y="772936"/>
            <a:ext cx="19654005" cy="5128115"/>
          </a:xfrm>
          <a:prstGeom prst="rect">
            <a:avLst/>
          </a:prstGeom>
          <a:solidFill>
            <a:srgbClr val="1E446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latin typeface="Metropolis" panose="00000500000000000000" pitchFamily="2" charset="0"/>
            </a:endParaRPr>
          </a:p>
        </p:txBody>
      </p:sp>
      <p:pic>
        <p:nvPicPr>
          <p:cNvPr id="21" name="Picture 20">
            <a:extLst>
              <a:ext uri="{FF2B5EF4-FFF2-40B4-BE49-F238E27FC236}">
                <a16:creationId xmlns:a16="http://schemas.microsoft.com/office/drawing/2014/main" id="{C668997A-F5B0-DE11-4D14-D1D06A4E714C}"/>
              </a:ext>
            </a:extLst>
          </p:cNvPr>
          <p:cNvPicPr>
            <a:picLocks noChangeAspect="1"/>
          </p:cNvPicPr>
          <p:nvPr/>
        </p:nvPicPr>
        <p:blipFill>
          <a:blip r:embed="rId3"/>
          <a:stretch>
            <a:fillRect/>
          </a:stretch>
        </p:blipFill>
        <p:spPr>
          <a:xfrm>
            <a:off x="815665" y="27595581"/>
            <a:ext cx="6078369" cy="1853593"/>
          </a:xfrm>
          <a:prstGeom prst="rect">
            <a:avLst/>
          </a:prstGeom>
        </p:spPr>
      </p:pic>
      <p:pic>
        <p:nvPicPr>
          <p:cNvPr id="49" name="Picture 48" descr="A person taking a selfie in a field&#10;&#10;Description automatically generated">
            <a:extLst>
              <a:ext uri="{FF2B5EF4-FFF2-40B4-BE49-F238E27FC236}">
                <a16:creationId xmlns:a16="http://schemas.microsoft.com/office/drawing/2014/main" id="{4E2E1295-BA23-3257-88F0-36D2346BB914}"/>
              </a:ext>
            </a:extLst>
          </p:cNvPr>
          <p:cNvPicPr>
            <a:picLocks noChangeAspect="1"/>
          </p:cNvPicPr>
          <p:nvPr/>
        </p:nvPicPr>
        <p:blipFill rotWithShape="1">
          <a:blip r:embed="rId4">
            <a:extLst>
              <a:ext uri="{28A0092B-C50C-407E-A947-70E740481C1C}">
                <a14:useLocalDpi xmlns:a14="http://schemas.microsoft.com/office/drawing/2010/main" val="0"/>
              </a:ext>
            </a:extLst>
          </a:blip>
          <a:srcRect l="21828" t="8668" r="6089" b="14665"/>
          <a:stretch/>
        </p:blipFill>
        <p:spPr>
          <a:xfrm rot="5400000">
            <a:off x="18902909" y="27747188"/>
            <a:ext cx="1498862" cy="1195648"/>
          </a:xfrm>
          <a:prstGeom prst="rect">
            <a:avLst/>
          </a:prstGeom>
        </p:spPr>
      </p:pic>
      <p:sp>
        <p:nvSpPr>
          <p:cNvPr id="11" name="Rectangle 10">
            <a:extLst>
              <a:ext uri="{FF2B5EF4-FFF2-40B4-BE49-F238E27FC236}">
                <a16:creationId xmlns:a16="http://schemas.microsoft.com/office/drawing/2014/main" id="{4EF6B78D-B098-15C7-BE5B-15D2DAC7485F}"/>
              </a:ext>
            </a:extLst>
          </p:cNvPr>
          <p:cNvSpPr/>
          <p:nvPr/>
        </p:nvSpPr>
        <p:spPr>
          <a:xfrm>
            <a:off x="846837" y="17719941"/>
            <a:ext cx="19654004" cy="7134948"/>
          </a:xfrm>
          <a:prstGeom prst="rect">
            <a:avLst/>
          </a:prstGeom>
          <a:solidFill>
            <a:srgbClr val="5D7E96">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latin typeface="Metropolis" panose="00000500000000000000" pitchFamily="2" charset="0"/>
            </a:endParaRPr>
          </a:p>
        </p:txBody>
      </p:sp>
      <p:sp>
        <p:nvSpPr>
          <p:cNvPr id="9" name="TextBox 8">
            <a:extLst>
              <a:ext uri="{FF2B5EF4-FFF2-40B4-BE49-F238E27FC236}">
                <a16:creationId xmlns:a16="http://schemas.microsoft.com/office/drawing/2014/main" id="{A8E7EF38-BE43-35D2-C3A3-AA3777912C00}"/>
              </a:ext>
            </a:extLst>
          </p:cNvPr>
          <p:cNvSpPr txBox="1"/>
          <p:nvPr/>
        </p:nvSpPr>
        <p:spPr>
          <a:xfrm>
            <a:off x="846836" y="17174327"/>
            <a:ext cx="19654005" cy="810350"/>
          </a:xfrm>
          <a:prstGeom prst="rect">
            <a:avLst/>
          </a:prstGeom>
          <a:solidFill>
            <a:srgbClr val="BD6D50"/>
          </a:solidFill>
          <a:ln>
            <a:solidFill>
              <a:srgbClr val="964628"/>
            </a:solidFill>
          </a:ln>
        </p:spPr>
        <p:txBody>
          <a:bodyPr wrap="square" rtlCol="0">
            <a:spAutoFit/>
          </a:bodyPr>
          <a:lstStyle/>
          <a:p>
            <a:r>
              <a:rPr lang="sv-SE" sz="4666" dirty="0">
                <a:solidFill>
                  <a:schemeClr val="bg1"/>
                </a:solidFill>
                <a:latin typeface="Metropolis" panose="00000500000000000000" pitchFamily="2" charset="0"/>
                <a:ea typeface="Verdana" panose="020B0604030504040204" pitchFamily="34" charset="0"/>
              </a:rPr>
              <a:t>Results</a:t>
            </a:r>
            <a:endParaRPr lang="en-US" sz="4666" dirty="0">
              <a:solidFill>
                <a:schemeClr val="bg1"/>
              </a:solidFill>
              <a:latin typeface="Metropolis" panose="00000500000000000000" pitchFamily="2" charset="0"/>
              <a:ea typeface="Verdana" panose="020B0604030504040204" pitchFamily="34" charset="0"/>
            </a:endParaRPr>
          </a:p>
        </p:txBody>
      </p:sp>
      <p:sp>
        <p:nvSpPr>
          <p:cNvPr id="41" name="Rectangle 40">
            <a:extLst>
              <a:ext uri="{FF2B5EF4-FFF2-40B4-BE49-F238E27FC236}">
                <a16:creationId xmlns:a16="http://schemas.microsoft.com/office/drawing/2014/main" id="{D9F6BD7D-82F8-9F9A-AB84-8D5171D144F0}"/>
              </a:ext>
            </a:extLst>
          </p:cNvPr>
          <p:cNvSpPr/>
          <p:nvPr/>
        </p:nvSpPr>
        <p:spPr>
          <a:xfrm>
            <a:off x="815666" y="17962741"/>
            <a:ext cx="19733825" cy="7280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latin typeface="Metropolis" panose="00000500000000000000" pitchFamily="2" charset="0"/>
            </a:endParaRPr>
          </a:p>
        </p:txBody>
      </p:sp>
      <p:sp>
        <p:nvSpPr>
          <p:cNvPr id="56" name="TextBox 55">
            <a:extLst>
              <a:ext uri="{FF2B5EF4-FFF2-40B4-BE49-F238E27FC236}">
                <a16:creationId xmlns:a16="http://schemas.microsoft.com/office/drawing/2014/main" id="{EEDCFE9D-DD51-854D-F236-0D37C3B09741}"/>
              </a:ext>
            </a:extLst>
          </p:cNvPr>
          <p:cNvSpPr txBox="1"/>
          <p:nvPr/>
        </p:nvSpPr>
        <p:spPr>
          <a:xfrm>
            <a:off x="1427144" y="1294557"/>
            <a:ext cx="18641376" cy="3334695"/>
          </a:xfrm>
          <a:prstGeom prst="rect">
            <a:avLst/>
          </a:prstGeom>
          <a:noFill/>
        </p:spPr>
        <p:txBody>
          <a:bodyPr wrap="square" rtlCol="0">
            <a:spAutoFit/>
          </a:bodyPr>
          <a:lstStyle/>
          <a:p>
            <a:pPr>
              <a:spcAft>
                <a:spcPts val="566"/>
              </a:spcAft>
            </a:pPr>
            <a:r>
              <a:rPr lang="en-US" sz="6080" b="1" spc="212" dirty="0">
                <a:solidFill>
                  <a:schemeClr val="bg1"/>
                </a:solidFill>
                <a:latin typeface="Metropolis" panose="00000500000000000000" pitchFamily="2" charset="0"/>
                <a:ea typeface="Verdana" panose="020B0604030504040204" pitchFamily="34" charset="0"/>
              </a:rPr>
              <a:t>Reindeer reduce topsoil roots and explorative community root traits</a:t>
            </a:r>
          </a:p>
          <a:p>
            <a:pPr>
              <a:spcBef>
                <a:spcPts val="141"/>
              </a:spcBef>
              <a:spcAft>
                <a:spcPts val="423"/>
              </a:spcAft>
            </a:pPr>
            <a:endParaRPr lang="en-US" sz="707" b="1" spc="212" dirty="0">
              <a:solidFill>
                <a:schemeClr val="bg1"/>
              </a:solidFill>
              <a:latin typeface="Metropolis" panose="00000500000000000000" pitchFamily="2" charset="0"/>
              <a:ea typeface="Verdana" panose="020B0604030504040204" pitchFamily="34" charset="0"/>
            </a:endParaRPr>
          </a:p>
          <a:p>
            <a:pPr>
              <a:spcBef>
                <a:spcPts val="141"/>
              </a:spcBef>
              <a:spcAft>
                <a:spcPts val="423"/>
              </a:spcAft>
            </a:pPr>
            <a:r>
              <a:rPr lang="en-US" sz="3393" spc="212" dirty="0">
                <a:solidFill>
                  <a:schemeClr val="bg1"/>
                </a:solidFill>
                <a:latin typeface="Metropolis" panose="00000500000000000000" pitchFamily="2" charset="0"/>
                <a:ea typeface="Verdana" panose="020B0604030504040204" pitchFamily="34" charset="0"/>
              </a:rPr>
              <a:t>Horizontal and vertical root distribution in oligotrophic northern pine forests</a:t>
            </a:r>
          </a:p>
          <a:p>
            <a:pPr>
              <a:spcBef>
                <a:spcPts val="141"/>
              </a:spcBef>
              <a:spcAft>
                <a:spcPts val="423"/>
              </a:spcAft>
            </a:pPr>
            <a:endParaRPr lang="en-US" sz="3393" spc="212" dirty="0">
              <a:solidFill>
                <a:schemeClr val="bg1"/>
              </a:solidFill>
              <a:latin typeface="Metropolis" panose="00000500000000000000" pitchFamily="2" charset="0"/>
              <a:ea typeface="Verdana" panose="020B0604030504040204" pitchFamily="34" charset="0"/>
            </a:endParaRPr>
          </a:p>
        </p:txBody>
      </p:sp>
      <p:grpSp>
        <p:nvGrpSpPr>
          <p:cNvPr id="13" name="Group 12">
            <a:extLst>
              <a:ext uri="{FF2B5EF4-FFF2-40B4-BE49-F238E27FC236}">
                <a16:creationId xmlns:a16="http://schemas.microsoft.com/office/drawing/2014/main" id="{00CC8A85-6BBB-5626-DA1C-C4FADDA2338E}"/>
              </a:ext>
            </a:extLst>
          </p:cNvPr>
          <p:cNvGrpSpPr/>
          <p:nvPr/>
        </p:nvGrpSpPr>
        <p:grpSpPr>
          <a:xfrm>
            <a:off x="496156" y="18216741"/>
            <a:ext cx="6075273" cy="6732609"/>
            <a:chOff x="11822326" y="26275972"/>
            <a:chExt cx="8594090" cy="9523959"/>
          </a:xfrm>
        </p:grpSpPr>
        <p:pic>
          <p:nvPicPr>
            <p:cNvPr id="51" name="Picture 50" descr="A graph of a line graph&#10;&#10;Description automatically generated with medium confidence">
              <a:extLst>
                <a:ext uri="{FF2B5EF4-FFF2-40B4-BE49-F238E27FC236}">
                  <a16:creationId xmlns:a16="http://schemas.microsoft.com/office/drawing/2014/main" id="{D75A544C-BA93-CA00-33F8-EED237320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2326" y="27541036"/>
              <a:ext cx="8304269" cy="8258895"/>
            </a:xfrm>
            <a:prstGeom prst="rect">
              <a:avLst/>
            </a:prstGeom>
          </p:spPr>
        </p:pic>
        <p:sp>
          <p:nvSpPr>
            <p:cNvPr id="26" name="TextBox 25">
              <a:extLst>
                <a:ext uri="{FF2B5EF4-FFF2-40B4-BE49-F238E27FC236}">
                  <a16:creationId xmlns:a16="http://schemas.microsoft.com/office/drawing/2014/main" id="{8E2DD31E-9F34-107C-E4B2-18F27136FB3C}"/>
                </a:ext>
              </a:extLst>
            </p:cNvPr>
            <p:cNvSpPr txBox="1"/>
            <p:nvPr/>
          </p:nvSpPr>
          <p:spPr>
            <a:xfrm>
              <a:off x="13104642" y="26275972"/>
              <a:ext cx="7311774" cy="1238659"/>
            </a:xfrm>
            <a:prstGeom prst="rect">
              <a:avLst/>
            </a:prstGeom>
            <a:noFill/>
          </p:spPr>
          <p:txBody>
            <a:bodyPr wrap="square" rtlCol="0">
              <a:spAutoFit/>
            </a:bodyPr>
            <a:lstStyle/>
            <a:p>
              <a:pPr algn="ctr"/>
              <a:r>
                <a:rPr lang="en-US" sz="2545" dirty="0">
                  <a:latin typeface="Metropolis" panose="00000500000000000000" pitchFamily="2" charset="0"/>
                </a:rPr>
                <a:t>Depth Shift</a:t>
              </a:r>
            </a:p>
            <a:p>
              <a:pPr algn="ctr"/>
              <a:r>
                <a:rPr lang="en-US" sz="2545" dirty="0">
                  <a:latin typeface="Metropolis" panose="00000500000000000000" pitchFamily="2" charset="0"/>
                </a:rPr>
                <a:t>28 % topsoil root reduction (39g)</a:t>
              </a:r>
            </a:p>
          </p:txBody>
        </p:sp>
      </p:grpSp>
      <p:grpSp>
        <p:nvGrpSpPr>
          <p:cNvPr id="14" name="Group 13">
            <a:extLst>
              <a:ext uri="{FF2B5EF4-FFF2-40B4-BE49-F238E27FC236}">
                <a16:creationId xmlns:a16="http://schemas.microsoft.com/office/drawing/2014/main" id="{0EEA5C43-842A-8C44-76B5-F0F5B265E662}"/>
              </a:ext>
            </a:extLst>
          </p:cNvPr>
          <p:cNvGrpSpPr/>
          <p:nvPr/>
        </p:nvGrpSpPr>
        <p:grpSpPr>
          <a:xfrm>
            <a:off x="15029362" y="18608385"/>
            <a:ext cx="6308905" cy="7374954"/>
            <a:chOff x="21370198" y="25961044"/>
            <a:chExt cx="8333677" cy="9592659"/>
          </a:xfrm>
        </p:grpSpPr>
        <p:pic>
          <p:nvPicPr>
            <p:cNvPr id="55" name="Picture 54" descr="A diagram of a graph&#10;&#10;Description automatically generated">
              <a:extLst>
                <a:ext uri="{FF2B5EF4-FFF2-40B4-BE49-F238E27FC236}">
                  <a16:creationId xmlns:a16="http://schemas.microsoft.com/office/drawing/2014/main" id="{76C44388-4162-9746-E942-4A5ACD776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70198" y="26649945"/>
              <a:ext cx="7460563" cy="8903758"/>
            </a:xfrm>
            <a:prstGeom prst="rect">
              <a:avLst/>
            </a:prstGeom>
          </p:spPr>
        </p:pic>
        <p:sp>
          <p:nvSpPr>
            <p:cNvPr id="31" name="TextBox 30">
              <a:extLst>
                <a:ext uri="{FF2B5EF4-FFF2-40B4-BE49-F238E27FC236}">
                  <a16:creationId xmlns:a16="http://schemas.microsoft.com/office/drawing/2014/main" id="{B47DD879-9446-B92C-CB14-11BE89C2E2C0}"/>
                </a:ext>
              </a:extLst>
            </p:cNvPr>
            <p:cNvSpPr txBox="1"/>
            <p:nvPr/>
          </p:nvSpPr>
          <p:spPr>
            <a:xfrm>
              <a:off x="22876224" y="25961044"/>
              <a:ext cx="6827651" cy="629515"/>
            </a:xfrm>
            <a:prstGeom prst="rect">
              <a:avLst/>
            </a:prstGeom>
            <a:noFill/>
          </p:spPr>
          <p:txBody>
            <a:bodyPr wrap="square" rtlCol="0">
              <a:spAutoFit/>
            </a:bodyPr>
            <a:lstStyle/>
            <a:p>
              <a:r>
                <a:rPr lang="en-US" sz="2545" dirty="0">
                  <a:latin typeface="Metropolis" panose="00000500000000000000" pitchFamily="2" charset="0"/>
                </a:rPr>
                <a:t>Trait Coherency &amp; Distance?!</a:t>
              </a:r>
            </a:p>
          </p:txBody>
        </p:sp>
      </p:grpSp>
      <p:sp>
        <p:nvSpPr>
          <p:cNvPr id="53" name="TextBox 52">
            <a:extLst>
              <a:ext uri="{FF2B5EF4-FFF2-40B4-BE49-F238E27FC236}">
                <a16:creationId xmlns:a16="http://schemas.microsoft.com/office/drawing/2014/main" id="{2004A013-0DE5-A622-CB82-DE0E1EFA3BE5}"/>
              </a:ext>
            </a:extLst>
          </p:cNvPr>
          <p:cNvSpPr txBox="1"/>
          <p:nvPr/>
        </p:nvSpPr>
        <p:spPr>
          <a:xfrm>
            <a:off x="1443183" y="4744653"/>
            <a:ext cx="14591156" cy="809261"/>
          </a:xfrm>
          <a:prstGeom prst="rect">
            <a:avLst/>
          </a:prstGeom>
          <a:noFill/>
        </p:spPr>
        <p:txBody>
          <a:bodyPr wrap="square">
            <a:spAutoFit/>
          </a:bodyPr>
          <a:lstStyle/>
          <a:p>
            <a:pPr>
              <a:spcBef>
                <a:spcPts val="141"/>
              </a:spcBef>
              <a:spcAft>
                <a:spcPts val="423"/>
              </a:spcAft>
            </a:pPr>
            <a:r>
              <a:rPr lang="en-US" sz="2545" b="1" spc="212" dirty="0">
                <a:solidFill>
                  <a:schemeClr val="bg1"/>
                </a:solidFill>
                <a:latin typeface="Metropolis" panose="00000500000000000000" pitchFamily="2" charset="0"/>
                <a:ea typeface="Verdana" panose="020B0604030504040204" pitchFamily="34" charset="0"/>
              </a:rPr>
              <a:t>Johannes</a:t>
            </a:r>
            <a:r>
              <a:rPr lang="en-US" sz="2545" spc="212" dirty="0">
                <a:solidFill>
                  <a:schemeClr val="bg1"/>
                </a:solidFill>
                <a:latin typeface="Metropolis" panose="00000500000000000000" pitchFamily="2" charset="0"/>
                <a:ea typeface="Verdana" panose="020B0604030504040204" pitchFamily="34" charset="0"/>
              </a:rPr>
              <a:t> </a:t>
            </a:r>
            <a:r>
              <a:rPr lang="en-US" sz="2545" b="1" spc="212" dirty="0">
                <a:solidFill>
                  <a:schemeClr val="bg1"/>
                </a:solidFill>
                <a:latin typeface="Metropolis" panose="00000500000000000000" pitchFamily="2" charset="0"/>
                <a:ea typeface="Verdana" panose="020B0604030504040204" pitchFamily="34" charset="0"/>
              </a:rPr>
              <a:t>Cunow</a:t>
            </a:r>
            <a:r>
              <a:rPr lang="en-US" sz="2545" spc="212" dirty="0">
                <a:solidFill>
                  <a:schemeClr val="bg1"/>
                </a:solidFill>
                <a:latin typeface="Metropolis" panose="00000500000000000000" pitchFamily="2" charset="0"/>
                <a:ea typeface="Verdana" panose="020B0604030504040204" pitchFamily="34" charset="0"/>
              </a:rPr>
              <a:t>, Femke Pijcke, Johan Olofsson, and Gesche Blume-Werry</a:t>
            </a:r>
          </a:p>
          <a:p>
            <a:pPr>
              <a:spcBef>
                <a:spcPts val="141"/>
              </a:spcBef>
              <a:spcAft>
                <a:spcPts val="423"/>
              </a:spcAft>
            </a:pPr>
            <a:r>
              <a:rPr lang="en-US" sz="1697" spc="212" dirty="0">
                <a:solidFill>
                  <a:schemeClr val="bg1"/>
                </a:solidFill>
                <a:latin typeface="Metropolis" panose="00000500000000000000" pitchFamily="2" charset="0"/>
                <a:ea typeface="Verdana" panose="020B0604030504040204" pitchFamily="34" charset="0"/>
              </a:rPr>
              <a:t>Umeå University, Department of Ecology and Environmental Science</a:t>
            </a:r>
          </a:p>
        </p:txBody>
      </p:sp>
      <p:grpSp>
        <p:nvGrpSpPr>
          <p:cNvPr id="2" name="Group 1">
            <a:extLst>
              <a:ext uri="{FF2B5EF4-FFF2-40B4-BE49-F238E27FC236}">
                <a16:creationId xmlns:a16="http://schemas.microsoft.com/office/drawing/2014/main" id="{EF1160D2-863F-4FF9-14F3-4CC48ADB84E9}"/>
              </a:ext>
            </a:extLst>
          </p:cNvPr>
          <p:cNvGrpSpPr/>
          <p:nvPr/>
        </p:nvGrpSpPr>
        <p:grpSpPr>
          <a:xfrm>
            <a:off x="6461046" y="18715503"/>
            <a:ext cx="8535584" cy="6144539"/>
            <a:chOff x="2018838" y="26093754"/>
            <a:chExt cx="11488425" cy="8188327"/>
          </a:xfrm>
        </p:grpSpPr>
        <p:sp>
          <p:nvSpPr>
            <p:cNvPr id="24" name="TextBox 23">
              <a:extLst>
                <a:ext uri="{FF2B5EF4-FFF2-40B4-BE49-F238E27FC236}">
                  <a16:creationId xmlns:a16="http://schemas.microsoft.com/office/drawing/2014/main" id="{1906855B-045A-B1C8-5B69-44A5F3247C0A}"/>
                </a:ext>
              </a:extLst>
            </p:cNvPr>
            <p:cNvSpPr txBox="1"/>
            <p:nvPr/>
          </p:nvSpPr>
          <p:spPr>
            <a:xfrm>
              <a:off x="5860879" y="26093754"/>
              <a:ext cx="5959467" cy="1166873"/>
            </a:xfrm>
            <a:prstGeom prst="rect">
              <a:avLst/>
            </a:prstGeom>
            <a:noFill/>
          </p:spPr>
          <p:txBody>
            <a:bodyPr wrap="square" rtlCol="0">
              <a:spAutoFit/>
            </a:bodyPr>
            <a:lstStyle/>
            <a:p>
              <a:r>
                <a:rPr lang="en-US" sz="2545" dirty="0">
                  <a:latin typeface="Metropolis" panose="00000500000000000000" pitchFamily="2" charset="0"/>
                </a:rPr>
                <a:t>Distance Homogeneity</a:t>
              </a:r>
            </a:p>
            <a:p>
              <a:r>
                <a:rPr lang="en-US" sz="2545" dirty="0">
                  <a:latin typeface="Metropolis" panose="00000500000000000000" pitchFamily="2" charset="0"/>
                </a:rPr>
                <a:t>  24 % less fine roots (57g) </a:t>
              </a:r>
            </a:p>
          </p:txBody>
        </p:sp>
        <p:pic>
          <p:nvPicPr>
            <p:cNvPr id="71" name="Picture 70" descr="A graph of a graph showing a variety of squares and a number&#10;&#10;Description automatically generated with medium confidence">
              <a:extLst>
                <a:ext uri="{FF2B5EF4-FFF2-40B4-BE49-F238E27FC236}">
                  <a16:creationId xmlns:a16="http://schemas.microsoft.com/office/drawing/2014/main" id="{F156EC2D-76DA-F0C8-D0B9-3F0BA8EBBC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8838" y="27389028"/>
              <a:ext cx="11488425" cy="6893053"/>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0CD65B24-4A39-194C-5B44-B0F10BBBC57D}"/>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2599710" y="33358067"/>
              <a:ext cx="736369" cy="637971"/>
            </a:xfrm>
            <a:prstGeom prst="rect">
              <a:avLst/>
            </a:prstGeom>
          </p:spPr>
        </p:pic>
      </p:grpSp>
      <p:sp>
        <p:nvSpPr>
          <p:cNvPr id="7" name="TextBox 6">
            <a:extLst>
              <a:ext uri="{FF2B5EF4-FFF2-40B4-BE49-F238E27FC236}">
                <a16:creationId xmlns:a16="http://schemas.microsoft.com/office/drawing/2014/main" id="{087B686F-14EE-07B0-5D21-F4EFB8A8B032}"/>
              </a:ext>
            </a:extLst>
          </p:cNvPr>
          <p:cNvSpPr txBox="1"/>
          <p:nvPr/>
        </p:nvSpPr>
        <p:spPr>
          <a:xfrm>
            <a:off x="8448179" y="8977202"/>
            <a:ext cx="7484068" cy="875624"/>
          </a:xfrm>
          <a:prstGeom prst="rect">
            <a:avLst/>
          </a:prstGeom>
          <a:solidFill>
            <a:srgbClr val="5D7E96"/>
          </a:solidFill>
        </p:spPr>
        <p:txBody>
          <a:bodyPr wrap="square" rtlCol="0">
            <a:spAutoFit/>
          </a:bodyPr>
          <a:lstStyle/>
          <a:p>
            <a:pPr algn="ctr"/>
            <a:r>
              <a:rPr lang="en-US" sz="5090" dirty="0">
                <a:solidFill>
                  <a:schemeClr val="bg1"/>
                </a:solidFill>
                <a:latin typeface="Metropolis" panose="00000500000000000000" pitchFamily="2" charset="0"/>
                <a:ea typeface="Verdana" panose="020B0604030504040204" pitchFamily="34" charset="0"/>
              </a:rPr>
              <a:t>Study</a:t>
            </a:r>
            <a:r>
              <a:rPr lang="en-US" sz="4666" dirty="0">
                <a:solidFill>
                  <a:schemeClr val="bg1"/>
                </a:solidFill>
                <a:latin typeface="Metropolis" panose="00000500000000000000" pitchFamily="2" charset="0"/>
                <a:ea typeface="Verdana" panose="020B0604030504040204" pitchFamily="34" charset="0"/>
              </a:rPr>
              <a:t> Site</a:t>
            </a:r>
          </a:p>
        </p:txBody>
      </p:sp>
      <p:sp>
        <p:nvSpPr>
          <p:cNvPr id="8" name="TextBox 7">
            <a:extLst>
              <a:ext uri="{FF2B5EF4-FFF2-40B4-BE49-F238E27FC236}">
                <a16:creationId xmlns:a16="http://schemas.microsoft.com/office/drawing/2014/main" id="{67B3BFD2-755D-3EFD-9AE7-18EDE28200A6}"/>
              </a:ext>
            </a:extLst>
          </p:cNvPr>
          <p:cNvSpPr txBox="1"/>
          <p:nvPr/>
        </p:nvSpPr>
        <p:spPr>
          <a:xfrm>
            <a:off x="15151614" y="8995835"/>
            <a:ext cx="5093561" cy="875624"/>
          </a:xfrm>
          <a:prstGeom prst="rect">
            <a:avLst/>
          </a:prstGeom>
          <a:solidFill>
            <a:srgbClr val="5D7E96"/>
          </a:solidFill>
        </p:spPr>
        <p:txBody>
          <a:bodyPr wrap="square" rtlCol="0">
            <a:spAutoFit/>
          </a:bodyPr>
          <a:lstStyle/>
          <a:p>
            <a:pPr algn="ctr"/>
            <a:r>
              <a:rPr lang="en-US" sz="5090" dirty="0">
                <a:solidFill>
                  <a:schemeClr val="bg1"/>
                </a:solidFill>
                <a:latin typeface="Metropolis" panose="00000500000000000000" pitchFamily="2" charset="0"/>
                <a:ea typeface="Verdana" panose="020B0604030504040204" pitchFamily="34" charset="0"/>
              </a:rPr>
              <a:t>Method</a:t>
            </a:r>
          </a:p>
        </p:txBody>
      </p:sp>
      <p:grpSp>
        <p:nvGrpSpPr>
          <p:cNvPr id="43" name="Group 42">
            <a:extLst>
              <a:ext uri="{FF2B5EF4-FFF2-40B4-BE49-F238E27FC236}">
                <a16:creationId xmlns:a16="http://schemas.microsoft.com/office/drawing/2014/main" id="{CED6553D-AA84-6385-3145-CB50C93BB741}"/>
              </a:ext>
            </a:extLst>
          </p:cNvPr>
          <p:cNvGrpSpPr/>
          <p:nvPr/>
        </p:nvGrpSpPr>
        <p:grpSpPr>
          <a:xfrm>
            <a:off x="1105011" y="9875036"/>
            <a:ext cx="6599230" cy="6473302"/>
            <a:chOff x="2126317" y="10246173"/>
            <a:chExt cx="8815429" cy="9003150"/>
          </a:xfrm>
        </p:grpSpPr>
        <p:sp>
          <p:nvSpPr>
            <p:cNvPr id="37" name="Rectangle: Rounded Corners 36">
              <a:extLst>
                <a:ext uri="{FF2B5EF4-FFF2-40B4-BE49-F238E27FC236}">
                  <a16:creationId xmlns:a16="http://schemas.microsoft.com/office/drawing/2014/main" id="{7A040853-F42F-25A7-C214-4784347AA898}"/>
                </a:ext>
              </a:extLst>
            </p:cNvPr>
            <p:cNvSpPr/>
            <p:nvPr/>
          </p:nvSpPr>
          <p:spPr>
            <a:xfrm>
              <a:off x="2126317" y="12171334"/>
              <a:ext cx="8049718" cy="7077989"/>
            </a:xfrm>
            <a:prstGeom prst="roundRect">
              <a:avLst>
                <a:gd name="adj" fmla="val 1024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TextBox 17">
              <a:extLst>
                <a:ext uri="{FF2B5EF4-FFF2-40B4-BE49-F238E27FC236}">
                  <a16:creationId xmlns:a16="http://schemas.microsoft.com/office/drawing/2014/main" id="{E0E15E6F-6B8C-F549-C246-8A9BCC8810B4}"/>
                </a:ext>
              </a:extLst>
            </p:cNvPr>
            <p:cNvSpPr txBox="1"/>
            <p:nvPr/>
          </p:nvSpPr>
          <p:spPr>
            <a:xfrm>
              <a:off x="2289401" y="10246173"/>
              <a:ext cx="8652345" cy="7176062"/>
            </a:xfrm>
            <a:prstGeom prst="rect">
              <a:avLst/>
            </a:prstGeom>
            <a:noFill/>
            <a:ln>
              <a:noFill/>
            </a:ln>
          </p:spPr>
          <p:txBody>
            <a:bodyPr wrap="square" rtlCol="0">
              <a:spAutoFit/>
            </a:bodyPr>
            <a:lstStyle/>
            <a:p>
              <a:pPr marL="484817" indent="-484817">
                <a:lnSpc>
                  <a:spcPct val="200000"/>
                </a:lnSpc>
                <a:buSzPct val="150000"/>
                <a:buBlip>
                  <a:blip r:embed="rId9">
                    <a:extLst>
                      <a:ext uri="{96DAC541-7B7A-43D3-8B79-37D633B846F1}">
                        <asvg:svgBlip xmlns:asvg="http://schemas.microsoft.com/office/drawing/2016/SVG/main" r:embed="rId10"/>
                      </a:ext>
                    </a:extLst>
                  </a:blip>
                </a:buBlip>
              </a:pPr>
              <a:r>
                <a:rPr lang="en-US" sz="3393" spc="71" dirty="0">
                  <a:solidFill>
                    <a:schemeClr val="bg1"/>
                  </a:solidFill>
                  <a:latin typeface="Metropolis" panose="00000500000000000000" pitchFamily="2" charset="0"/>
                </a:rPr>
                <a:t>  Reduce root biomass </a:t>
              </a:r>
            </a:p>
            <a:p>
              <a:pPr marL="484817" indent="-484817">
                <a:lnSpc>
                  <a:spcPct val="200000"/>
                </a:lnSpc>
                <a:buSzPct val="150000"/>
                <a:buBlip>
                  <a:blip r:embed="rId9">
                    <a:extLst>
                      <a:ext uri="{96DAC541-7B7A-43D3-8B79-37D633B846F1}">
                        <asvg:svgBlip xmlns:asvg="http://schemas.microsoft.com/office/drawing/2016/SVG/main" r:embed="rId10"/>
                      </a:ext>
                    </a:extLst>
                  </a:blip>
                </a:buBlip>
              </a:pPr>
              <a:r>
                <a:rPr lang="en-US" sz="3393" spc="71" dirty="0">
                  <a:solidFill>
                    <a:schemeClr val="bg1"/>
                  </a:solidFill>
                  <a:latin typeface="Metropolis" panose="00000500000000000000" pitchFamily="2" charset="0"/>
                </a:rPr>
                <a:t>  Impact topsoil roots most</a:t>
              </a:r>
              <a:endParaRPr lang="en-US" sz="3393" spc="71" dirty="0">
                <a:solidFill>
                  <a:schemeClr val="bg1"/>
                </a:solidFill>
                <a:highlight>
                  <a:srgbClr val="FFFF00"/>
                </a:highlight>
                <a:latin typeface="Metropolis" panose="00000500000000000000" pitchFamily="2" charset="0"/>
              </a:endParaRPr>
            </a:p>
            <a:p>
              <a:pPr marL="484817" indent="-484817">
                <a:lnSpc>
                  <a:spcPct val="200000"/>
                </a:lnSpc>
                <a:buSzPct val="150000"/>
                <a:buBlip>
                  <a:blip r:embed="rId9">
                    <a:extLst>
                      <a:ext uri="{96DAC541-7B7A-43D3-8B79-37D633B846F1}">
                        <asvg:svgBlip xmlns:asvg="http://schemas.microsoft.com/office/drawing/2016/SVG/main" r:embed="rId10"/>
                      </a:ext>
                    </a:extLst>
                  </a:blip>
                </a:buBlip>
              </a:pPr>
              <a:r>
                <a:rPr lang="en-US" sz="3393" spc="71" dirty="0">
                  <a:solidFill>
                    <a:schemeClr val="bg1"/>
                  </a:solidFill>
                  <a:latin typeface="Metropolis" panose="00000500000000000000" pitchFamily="2" charset="0"/>
                </a:rPr>
                <a:t>  Change root traits</a:t>
              </a:r>
            </a:p>
            <a:p>
              <a:pPr marL="484817" indent="-484817">
                <a:lnSpc>
                  <a:spcPct val="200000"/>
                </a:lnSpc>
                <a:buSzPct val="150000"/>
                <a:buBlip>
                  <a:blip r:embed="rId9">
                    <a:extLst>
                      <a:ext uri="{96DAC541-7B7A-43D3-8B79-37D633B846F1}">
                        <asvg:svgBlip xmlns:asvg="http://schemas.microsoft.com/office/drawing/2016/SVG/main" r:embed="rId10"/>
                      </a:ext>
                    </a:extLst>
                  </a:blip>
                </a:buBlip>
              </a:pPr>
              <a:r>
                <a:rPr lang="en-US" sz="3393" spc="71" dirty="0">
                  <a:solidFill>
                    <a:schemeClr val="bg1"/>
                  </a:solidFill>
                  <a:latin typeface="Metropolis" panose="00000500000000000000" pitchFamily="2" charset="0"/>
                </a:rPr>
                <a:t>  Interact with tree distance </a:t>
              </a:r>
            </a:p>
            <a:p>
              <a:pPr marL="484817" indent="-484817">
                <a:lnSpc>
                  <a:spcPct val="200000"/>
                </a:lnSpc>
                <a:buSzPct val="150000"/>
                <a:buBlip>
                  <a:blip r:embed="rId9">
                    <a:extLst>
                      <a:ext uri="{96DAC541-7B7A-43D3-8B79-37D633B846F1}">
                        <asvg:svgBlip xmlns:asvg="http://schemas.microsoft.com/office/drawing/2016/SVG/main" r:embed="rId10"/>
                      </a:ext>
                    </a:extLst>
                  </a:blip>
                </a:buBlip>
              </a:pPr>
              <a:endParaRPr lang="en-US" sz="3393" spc="71" dirty="0">
                <a:solidFill>
                  <a:schemeClr val="bg1"/>
                </a:solidFill>
                <a:latin typeface="Metropolis" panose="00000500000000000000" pitchFamily="2" charset="0"/>
              </a:endParaRPr>
            </a:p>
          </p:txBody>
        </p:sp>
      </p:grpSp>
      <p:grpSp>
        <p:nvGrpSpPr>
          <p:cNvPr id="35" name="Group 34">
            <a:extLst>
              <a:ext uri="{FF2B5EF4-FFF2-40B4-BE49-F238E27FC236}">
                <a16:creationId xmlns:a16="http://schemas.microsoft.com/office/drawing/2014/main" id="{7D259AB2-114A-0EA6-D53E-E2E283E6D324}"/>
              </a:ext>
            </a:extLst>
          </p:cNvPr>
          <p:cNvGrpSpPr/>
          <p:nvPr/>
        </p:nvGrpSpPr>
        <p:grpSpPr>
          <a:xfrm>
            <a:off x="8683203" y="10027471"/>
            <a:ext cx="6785136" cy="5947421"/>
            <a:chOff x="10420819" y="14312062"/>
            <a:chExt cx="9671716" cy="6218390"/>
          </a:xfrm>
        </p:grpSpPr>
        <p:pic>
          <p:nvPicPr>
            <p:cNvPr id="25" name="Picture 24" descr="A tree and dirt area&#10;&#10;Description automatically generated with medium confidence">
              <a:extLst>
                <a:ext uri="{FF2B5EF4-FFF2-40B4-BE49-F238E27FC236}">
                  <a16:creationId xmlns:a16="http://schemas.microsoft.com/office/drawing/2014/main" id="{5AB1B060-AE98-AD98-DE73-07554EF0D3C6}"/>
                </a:ext>
              </a:extLst>
            </p:cNvPr>
            <p:cNvPicPr>
              <a:picLocks noChangeAspect="1"/>
            </p:cNvPicPr>
            <p:nvPr/>
          </p:nvPicPr>
          <p:blipFill rotWithShape="1">
            <a:blip r:embed="rId11">
              <a:extLst>
                <a:ext uri="{28A0092B-C50C-407E-A947-70E740481C1C}">
                  <a14:useLocalDpi xmlns:a14="http://schemas.microsoft.com/office/drawing/2010/main" val="0"/>
                </a:ext>
              </a:extLst>
            </a:blip>
            <a:srcRect l="6433" r="46"/>
            <a:stretch/>
          </p:blipFill>
          <p:spPr>
            <a:xfrm rot="5400000">
              <a:off x="12146106" y="12620596"/>
              <a:ext cx="6218390" cy="9601322"/>
            </a:xfrm>
            <a:prstGeom prst="rect">
              <a:avLst/>
            </a:prstGeom>
            <a:ln w="3175">
              <a:solidFill>
                <a:schemeClr val="bg1"/>
              </a:solidFill>
            </a:ln>
          </p:spPr>
        </p:pic>
        <p:pic>
          <p:nvPicPr>
            <p:cNvPr id="20" name="Picture 19" descr="A black background with a black square&#10;&#10;Description automatically generated with medium confidence">
              <a:extLst>
                <a:ext uri="{FF2B5EF4-FFF2-40B4-BE49-F238E27FC236}">
                  <a16:creationId xmlns:a16="http://schemas.microsoft.com/office/drawing/2014/main" id="{D9CE4F56-2746-04B6-CA17-9798D30A49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1499811" y="18653443"/>
              <a:ext cx="830728" cy="502917"/>
            </a:xfrm>
            <a:prstGeom prst="rect">
              <a:avLst/>
            </a:prstGeom>
            <a:ln w="3175">
              <a:noFill/>
            </a:ln>
          </p:spPr>
        </p:pic>
        <p:pic>
          <p:nvPicPr>
            <p:cNvPr id="3" name="Picture 2" descr="A black background with a black square&#10;&#10;Description automatically generated with medium confidence">
              <a:extLst>
                <a:ext uri="{FF2B5EF4-FFF2-40B4-BE49-F238E27FC236}">
                  <a16:creationId xmlns:a16="http://schemas.microsoft.com/office/drawing/2014/main" id="{5BC01A64-AA0F-A3EF-8084-87F5DB1FE5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35514" y="18501763"/>
              <a:ext cx="1146321" cy="829950"/>
            </a:xfrm>
            <a:prstGeom prst="rect">
              <a:avLst/>
            </a:prstGeom>
            <a:ln w="3175">
              <a:noFill/>
            </a:ln>
          </p:spPr>
        </p:pic>
        <p:pic>
          <p:nvPicPr>
            <p:cNvPr id="5" name="Picture 4" descr="A black background with a black square&#10;&#10;Description automatically generated with medium confidence">
              <a:extLst>
                <a:ext uri="{FF2B5EF4-FFF2-40B4-BE49-F238E27FC236}">
                  <a16:creationId xmlns:a16="http://schemas.microsoft.com/office/drawing/2014/main" id="{C3DA2A46-9A19-E438-065E-743534EDD9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92524" y="19027626"/>
              <a:ext cx="672777" cy="519750"/>
            </a:xfrm>
            <a:prstGeom prst="rect">
              <a:avLst/>
            </a:prstGeom>
            <a:ln w="3175">
              <a:noFill/>
            </a:ln>
          </p:spPr>
        </p:pic>
        <p:pic>
          <p:nvPicPr>
            <p:cNvPr id="10" name="Picture 9" descr="A black background with a black square&#10;&#10;Description automatically generated with medium confidence">
              <a:extLst>
                <a:ext uri="{FF2B5EF4-FFF2-40B4-BE49-F238E27FC236}">
                  <a16:creationId xmlns:a16="http://schemas.microsoft.com/office/drawing/2014/main" id="{0C5AB0C8-06D9-0B2C-7987-8D3776E1B0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2103041" y="19478563"/>
              <a:ext cx="830728" cy="502917"/>
            </a:xfrm>
            <a:prstGeom prst="rect">
              <a:avLst/>
            </a:prstGeom>
            <a:ln w="3175">
              <a:noFill/>
            </a:ln>
          </p:spPr>
        </p:pic>
        <p:sp>
          <p:nvSpPr>
            <p:cNvPr id="12" name="TextBox 11">
              <a:extLst>
                <a:ext uri="{FF2B5EF4-FFF2-40B4-BE49-F238E27FC236}">
                  <a16:creationId xmlns:a16="http://schemas.microsoft.com/office/drawing/2014/main" id="{97BFF150-EF28-8663-AA1E-5EE791BF6447}"/>
                </a:ext>
              </a:extLst>
            </p:cNvPr>
            <p:cNvSpPr txBox="1"/>
            <p:nvPr/>
          </p:nvSpPr>
          <p:spPr>
            <a:xfrm>
              <a:off x="13914961" y="16096395"/>
              <a:ext cx="2666874" cy="1461572"/>
            </a:xfrm>
            <a:prstGeom prst="rect">
              <a:avLst/>
            </a:prstGeom>
            <a:noFill/>
            <a:ln w="3175">
              <a:noFill/>
            </a:ln>
          </p:spPr>
          <p:txBody>
            <a:bodyPr wrap="square" rtlCol="0">
              <a:spAutoFit/>
            </a:bodyPr>
            <a:lstStyle/>
            <a:p>
              <a:pPr algn="ctr"/>
              <a:r>
                <a:rPr lang="en-US" sz="2828" b="1" dirty="0">
                  <a:solidFill>
                    <a:schemeClr val="bg1"/>
                  </a:solidFill>
                  <a:latin typeface="Metropolis" panose="00000500000000000000" pitchFamily="2" charset="0"/>
                </a:rPr>
                <a:t>&gt;50 years ungrazed</a:t>
              </a:r>
            </a:p>
          </p:txBody>
        </p:sp>
        <p:cxnSp>
          <p:nvCxnSpPr>
            <p:cNvPr id="46" name="Straight Connector 45">
              <a:extLst>
                <a:ext uri="{FF2B5EF4-FFF2-40B4-BE49-F238E27FC236}">
                  <a16:creationId xmlns:a16="http://schemas.microsoft.com/office/drawing/2014/main" id="{E659A0AE-4DAA-3AA2-C031-84C5F350B414}"/>
                </a:ext>
              </a:extLst>
            </p:cNvPr>
            <p:cNvCxnSpPr>
              <a:cxnSpLocks/>
            </p:cNvCxnSpPr>
            <p:nvPr/>
          </p:nvCxnSpPr>
          <p:spPr>
            <a:xfrm>
              <a:off x="10420819" y="17552861"/>
              <a:ext cx="9671716" cy="2960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4" name="Picture 43" descr="A tray of brown dirt and shovel on the ground&#10;&#10;Description automatically generated">
            <a:extLst>
              <a:ext uri="{FF2B5EF4-FFF2-40B4-BE49-F238E27FC236}">
                <a16:creationId xmlns:a16="http://schemas.microsoft.com/office/drawing/2014/main" id="{B84D61A6-0F5B-0AA1-CB98-626006E5F607}"/>
              </a:ext>
            </a:extLst>
          </p:cNvPr>
          <p:cNvPicPr>
            <a:picLocks noChangeAspect="1"/>
          </p:cNvPicPr>
          <p:nvPr/>
        </p:nvPicPr>
        <p:blipFill rotWithShape="1">
          <a:blip r:embed="rId13">
            <a:extLst>
              <a:ext uri="{28A0092B-C50C-407E-A947-70E740481C1C}">
                <a14:useLocalDpi xmlns:a14="http://schemas.microsoft.com/office/drawing/2010/main" val="0"/>
              </a:ext>
            </a:extLst>
          </a:blip>
          <a:srcRect l="1477" t="30761" b="18290"/>
          <a:stretch/>
        </p:blipFill>
        <p:spPr>
          <a:xfrm flipH="1">
            <a:off x="15668906" y="13151808"/>
            <a:ext cx="4389384" cy="1715180"/>
          </a:xfrm>
          <a:prstGeom prst="rect">
            <a:avLst/>
          </a:prstGeom>
          <a:ln w="3175">
            <a:solidFill>
              <a:schemeClr val="bg1"/>
            </a:solidFill>
          </a:ln>
        </p:spPr>
      </p:pic>
      <p:grpSp>
        <p:nvGrpSpPr>
          <p:cNvPr id="58" name="Group 57">
            <a:extLst>
              <a:ext uri="{FF2B5EF4-FFF2-40B4-BE49-F238E27FC236}">
                <a16:creationId xmlns:a16="http://schemas.microsoft.com/office/drawing/2014/main" id="{29FCEF9B-1591-36E5-E064-7045CF45A09A}"/>
              </a:ext>
            </a:extLst>
          </p:cNvPr>
          <p:cNvGrpSpPr/>
          <p:nvPr/>
        </p:nvGrpSpPr>
        <p:grpSpPr>
          <a:xfrm>
            <a:off x="15689314" y="10027468"/>
            <a:ext cx="4420002" cy="3012600"/>
            <a:chOff x="21480644" y="14057815"/>
            <a:chExt cx="6252540" cy="4035295"/>
          </a:xfrm>
        </p:grpSpPr>
        <p:sp>
          <p:nvSpPr>
            <p:cNvPr id="38" name="Rectangle 37">
              <a:extLst>
                <a:ext uri="{FF2B5EF4-FFF2-40B4-BE49-F238E27FC236}">
                  <a16:creationId xmlns:a16="http://schemas.microsoft.com/office/drawing/2014/main" id="{93E51EAF-3A31-17EC-5438-55CA5961F791}"/>
                </a:ext>
              </a:extLst>
            </p:cNvPr>
            <p:cNvSpPr/>
            <p:nvPr/>
          </p:nvSpPr>
          <p:spPr>
            <a:xfrm>
              <a:off x="21480644" y="14057815"/>
              <a:ext cx="6180370" cy="4035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etropolis" panose="00000500000000000000" pitchFamily="2" charset="0"/>
              </a:endParaRPr>
            </a:p>
          </p:txBody>
        </p:sp>
        <p:pic>
          <p:nvPicPr>
            <p:cNvPr id="61" name="Picture 60">
              <a:extLst>
                <a:ext uri="{FF2B5EF4-FFF2-40B4-BE49-F238E27FC236}">
                  <a16:creationId xmlns:a16="http://schemas.microsoft.com/office/drawing/2014/main" id="{D7AD5A56-89D5-FEB2-6844-C3BD0A6F172C}"/>
                </a:ext>
              </a:extLst>
            </p:cNvPr>
            <p:cNvPicPr>
              <a:picLocks noChangeAspect="1"/>
            </p:cNvPicPr>
            <p:nvPr/>
          </p:nvPicPr>
          <p:blipFill>
            <a:blip r:embed="rId14"/>
            <a:stretch>
              <a:fillRect/>
            </a:stretch>
          </p:blipFill>
          <p:spPr>
            <a:xfrm>
              <a:off x="21677080" y="14386688"/>
              <a:ext cx="5472079" cy="3706422"/>
            </a:xfrm>
            <a:prstGeom prst="rect">
              <a:avLst/>
            </a:prstGeom>
          </p:spPr>
        </p:pic>
        <p:sp>
          <p:nvSpPr>
            <p:cNvPr id="72" name="TextBox 71">
              <a:extLst>
                <a:ext uri="{FF2B5EF4-FFF2-40B4-BE49-F238E27FC236}">
                  <a16:creationId xmlns:a16="http://schemas.microsoft.com/office/drawing/2014/main" id="{9FA91136-9BF5-5926-5A1A-2F1ED6BDA1EE}"/>
                </a:ext>
              </a:extLst>
            </p:cNvPr>
            <p:cNvSpPr txBox="1"/>
            <p:nvPr/>
          </p:nvSpPr>
          <p:spPr>
            <a:xfrm>
              <a:off x="26895982" y="16626689"/>
              <a:ext cx="837202" cy="1290455"/>
            </a:xfrm>
            <a:prstGeom prst="rect">
              <a:avLst/>
            </a:prstGeom>
            <a:noFill/>
          </p:spPr>
          <p:txBody>
            <a:bodyPr wrap="none" rtlCol="0">
              <a:spAutoFit/>
            </a:bodyPr>
            <a:lstStyle/>
            <a:p>
              <a:r>
                <a:rPr lang="sv-SE" sz="1132" dirty="0">
                  <a:latin typeface="Metropolis" panose="00000500000000000000" pitchFamily="2" charset="0"/>
                </a:rPr>
                <a:t>5</a:t>
              </a:r>
            </a:p>
            <a:p>
              <a:r>
                <a:rPr lang="sv-SE" sz="1132" dirty="0">
                  <a:latin typeface="Metropolis" panose="00000500000000000000" pitchFamily="2" charset="0"/>
                </a:rPr>
                <a:t>10</a:t>
              </a:r>
            </a:p>
            <a:p>
              <a:r>
                <a:rPr lang="sv-SE" sz="1132" dirty="0">
                  <a:latin typeface="Metropolis" panose="00000500000000000000" pitchFamily="2" charset="0"/>
                </a:rPr>
                <a:t>15</a:t>
              </a:r>
            </a:p>
            <a:p>
              <a:r>
                <a:rPr lang="sv-SE" sz="1132" dirty="0">
                  <a:latin typeface="Metropolis" panose="00000500000000000000" pitchFamily="2" charset="0"/>
                </a:rPr>
                <a:t>20</a:t>
              </a:r>
            </a:p>
            <a:p>
              <a:r>
                <a:rPr lang="sv-SE" sz="1132" dirty="0">
                  <a:latin typeface="Metropolis" panose="00000500000000000000" pitchFamily="2" charset="0"/>
                </a:rPr>
                <a:t>25 cm</a:t>
              </a:r>
              <a:endParaRPr lang="en-US" sz="1132" dirty="0">
                <a:latin typeface="Metropolis" panose="00000500000000000000" pitchFamily="2" charset="0"/>
              </a:endParaRPr>
            </a:p>
          </p:txBody>
        </p:sp>
      </p:grpSp>
      <p:sp>
        <p:nvSpPr>
          <p:cNvPr id="23" name="TextBox 22">
            <a:extLst>
              <a:ext uri="{FF2B5EF4-FFF2-40B4-BE49-F238E27FC236}">
                <a16:creationId xmlns:a16="http://schemas.microsoft.com/office/drawing/2014/main" id="{174BB2A3-F4F1-88C4-FD25-97FFEFF41093}"/>
              </a:ext>
            </a:extLst>
          </p:cNvPr>
          <p:cNvSpPr txBox="1"/>
          <p:nvPr/>
        </p:nvSpPr>
        <p:spPr>
          <a:xfrm>
            <a:off x="846828" y="6291185"/>
            <a:ext cx="19652577" cy="810350"/>
          </a:xfrm>
          <a:prstGeom prst="rect">
            <a:avLst/>
          </a:prstGeom>
          <a:solidFill>
            <a:srgbClr val="26577C"/>
          </a:solidFill>
          <a:ln>
            <a:solidFill>
              <a:srgbClr val="1E4460"/>
            </a:solidFill>
          </a:ln>
        </p:spPr>
        <p:txBody>
          <a:bodyPr wrap="square" rtlCol="0">
            <a:spAutoFit/>
          </a:bodyPr>
          <a:lstStyle/>
          <a:p>
            <a:pPr algn="ctr"/>
            <a:r>
              <a:rPr lang="en-US" sz="4666" dirty="0">
                <a:solidFill>
                  <a:schemeClr val="bg1"/>
                </a:solidFill>
                <a:latin typeface="Metropolis" panose="00000500000000000000" pitchFamily="2" charset="0"/>
                <a:ea typeface="Verdana" panose="020B0604030504040204" pitchFamily="34" charset="0"/>
              </a:rPr>
              <a:t>Background</a:t>
            </a:r>
          </a:p>
        </p:txBody>
      </p:sp>
      <p:sp>
        <p:nvSpPr>
          <p:cNvPr id="45" name="TextBox 44">
            <a:extLst>
              <a:ext uri="{FF2B5EF4-FFF2-40B4-BE49-F238E27FC236}">
                <a16:creationId xmlns:a16="http://schemas.microsoft.com/office/drawing/2014/main" id="{587DCFA3-2DE2-5353-8540-E06498B0C936}"/>
              </a:ext>
            </a:extLst>
          </p:cNvPr>
          <p:cNvSpPr txBox="1"/>
          <p:nvPr/>
        </p:nvSpPr>
        <p:spPr>
          <a:xfrm>
            <a:off x="1650731" y="8308688"/>
            <a:ext cx="6896705" cy="875624"/>
          </a:xfrm>
          <a:prstGeom prst="rect">
            <a:avLst/>
          </a:prstGeom>
          <a:solidFill>
            <a:srgbClr val="5D7E96"/>
          </a:solidFill>
        </p:spPr>
        <p:txBody>
          <a:bodyPr wrap="square" rtlCol="0">
            <a:spAutoFit/>
          </a:bodyPr>
          <a:lstStyle/>
          <a:p>
            <a:r>
              <a:rPr lang="sv-SE" sz="5090" dirty="0">
                <a:solidFill>
                  <a:schemeClr val="bg1"/>
                </a:solidFill>
                <a:latin typeface="Metropolis" panose="00000500000000000000" pitchFamily="2" charset="0"/>
                <a:ea typeface="Verdana" panose="020B0604030504040204" pitchFamily="34" charset="0"/>
              </a:rPr>
              <a:t>Does </a:t>
            </a:r>
            <a:r>
              <a:rPr lang="en-US" sz="5090" dirty="0">
                <a:solidFill>
                  <a:schemeClr val="bg1"/>
                </a:solidFill>
                <a:latin typeface="Metropolis" panose="00000500000000000000" pitchFamily="2" charset="0"/>
                <a:ea typeface="Verdana" panose="020B0604030504040204" pitchFamily="34" charset="0"/>
              </a:rPr>
              <a:t>Grazing</a:t>
            </a:r>
            <a:r>
              <a:rPr lang="sv-SE" sz="5090" dirty="0">
                <a:solidFill>
                  <a:schemeClr val="bg1"/>
                </a:solidFill>
                <a:latin typeface="Metropolis" panose="00000500000000000000" pitchFamily="2" charset="0"/>
                <a:ea typeface="Verdana" panose="020B0604030504040204" pitchFamily="34" charset="0"/>
              </a:rPr>
              <a:t> …?</a:t>
            </a:r>
            <a:endParaRPr lang="en-US" sz="5090" dirty="0">
              <a:solidFill>
                <a:schemeClr val="bg1"/>
              </a:solidFill>
              <a:latin typeface="Metropolis" panose="00000500000000000000" pitchFamily="2" charset="0"/>
              <a:ea typeface="Verdana" panose="020B0604030504040204" pitchFamily="34" charset="0"/>
            </a:endParaRPr>
          </a:p>
        </p:txBody>
      </p:sp>
      <p:pic>
        <p:nvPicPr>
          <p:cNvPr id="70" name="Picture 69" descr="A map of europe with red lines&#10;&#10;Description automatically generated">
            <a:extLst>
              <a:ext uri="{FF2B5EF4-FFF2-40B4-BE49-F238E27FC236}">
                <a16:creationId xmlns:a16="http://schemas.microsoft.com/office/drawing/2014/main" id="{DF3D80FB-ED3F-5BAC-FEA0-AA421EBCB666}"/>
              </a:ext>
            </a:extLst>
          </p:cNvPr>
          <p:cNvPicPr>
            <a:picLocks noChangeAspect="1"/>
          </p:cNvPicPr>
          <p:nvPr/>
        </p:nvPicPr>
        <p:blipFill rotWithShape="1">
          <a:blip r:embed="rId15">
            <a:extLst>
              <a:ext uri="{28A0092B-C50C-407E-A947-70E740481C1C}">
                <a14:useLocalDpi xmlns:a14="http://schemas.microsoft.com/office/drawing/2010/main" val="0"/>
              </a:ext>
            </a:extLst>
          </a:blip>
          <a:srcRect l="47583" t="3313" r="9243" b="43742"/>
          <a:stretch/>
        </p:blipFill>
        <p:spPr>
          <a:xfrm>
            <a:off x="14404638" y="10156575"/>
            <a:ext cx="877076" cy="1075530"/>
          </a:xfrm>
          <a:prstGeom prst="rect">
            <a:avLst/>
          </a:prstGeom>
          <a:ln w="12700">
            <a:solidFill>
              <a:schemeClr val="accent1">
                <a:lumMod val="50000"/>
              </a:schemeClr>
            </a:solidFill>
          </a:ln>
        </p:spPr>
      </p:pic>
      <p:cxnSp>
        <p:nvCxnSpPr>
          <p:cNvPr id="78" name="Straight Connector 77">
            <a:extLst>
              <a:ext uri="{FF2B5EF4-FFF2-40B4-BE49-F238E27FC236}">
                <a16:creationId xmlns:a16="http://schemas.microsoft.com/office/drawing/2014/main" id="{09D7D27C-EF9C-A6AA-89C8-EE59B4178075}"/>
              </a:ext>
            </a:extLst>
          </p:cNvPr>
          <p:cNvCxnSpPr>
            <a:cxnSpLocks/>
          </p:cNvCxnSpPr>
          <p:nvPr/>
        </p:nvCxnSpPr>
        <p:spPr>
          <a:xfrm flipH="1" flipV="1">
            <a:off x="8093550" y="7143953"/>
            <a:ext cx="25042" cy="9247479"/>
          </a:xfrm>
          <a:prstGeom prst="line">
            <a:avLst/>
          </a:prstGeom>
          <a:ln w="19050">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0E7A657-B5F7-D5F7-70A4-D375CC8AE954}"/>
              </a:ext>
            </a:extLst>
          </p:cNvPr>
          <p:cNvSpPr txBox="1"/>
          <p:nvPr/>
        </p:nvSpPr>
        <p:spPr>
          <a:xfrm>
            <a:off x="1281399" y="25643852"/>
            <a:ext cx="14316469" cy="1397819"/>
          </a:xfrm>
          <a:prstGeom prst="rect">
            <a:avLst/>
          </a:prstGeom>
          <a:noFill/>
        </p:spPr>
        <p:txBody>
          <a:bodyPr wrap="square" rtlCol="0">
            <a:spAutoFit/>
          </a:bodyPr>
          <a:lstStyle/>
          <a:p>
            <a:pPr algn="just"/>
            <a:r>
              <a:rPr lang="en-US" sz="2121" dirty="0">
                <a:latin typeface="Metropolis" panose="00000500000000000000" pitchFamily="2" charset="0"/>
              </a:rPr>
              <a:t>Heavy reindeer grazing  forces fine roots in deeper soil homogeneously across tree distance and the reduction is strongest in the topsoil. Similarly, explorative root community traits follow mass the distribution patterns, but additionally, distance and the interaction of grazing and distance have a weak effect. Overall, community root traits suggest vulnerability of ericaceous shrubs to reindeer grazing belowground, potentially more so in the open. </a:t>
            </a:r>
          </a:p>
        </p:txBody>
      </p:sp>
      <p:grpSp>
        <p:nvGrpSpPr>
          <p:cNvPr id="112" name="Group 111">
            <a:extLst>
              <a:ext uri="{FF2B5EF4-FFF2-40B4-BE49-F238E27FC236}">
                <a16:creationId xmlns:a16="http://schemas.microsoft.com/office/drawing/2014/main" id="{12B77395-1E49-7040-1C28-0DB32A4072BB}"/>
              </a:ext>
            </a:extLst>
          </p:cNvPr>
          <p:cNvGrpSpPr/>
          <p:nvPr/>
        </p:nvGrpSpPr>
        <p:grpSpPr>
          <a:xfrm>
            <a:off x="8874864" y="7409699"/>
            <a:ext cx="10809815" cy="1271065"/>
            <a:chOff x="12385570" y="10605573"/>
            <a:chExt cx="15291582" cy="1798049"/>
          </a:xfrm>
        </p:grpSpPr>
        <p:sp>
          <p:nvSpPr>
            <p:cNvPr id="82" name="TextBox 81">
              <a:extLst>
                <a:ext uri="{FF2B5EF4-FFF2-40B4-BE49-F238E27FC236}">
                  <a16:creationId xmlns:a16="http://schemas.microsoft.com/office/drawing/2014/main" id="{5D1DE6B4-1016-9D6D-5C74-633145D21ABF}"/>
                </a:ext>
              </a:extLst>
            </p:cNvPr>
            <p:cNvSpPr txBox="1"/>
            <p:nvPr/>
          </p:nvSpPr>
          <p:spPr>
            <a:xfrm>
              <a:off x="12385570" y="10605573"/>
              <a:ext cx="7610827" cy="1792681"/>
            </a:xfrm>
            <a:prstGeom prst="rect">
              <a:avLst/>
            </a:prstGeom>
            <a:noFill/>
          </p:spPr>
          <p:txBody>
            <a:bodyPr wrap="square" rtlCol="0">
              <a:spAutoFit/>
            </a:bodyPr>
            <a:lstStyle/>
            <a:p>
              <a:r>
                <a:rPr lang="en-US" sz="2545" dirty="0">
                  <a:solidFill>
                    <a:schemeClr val="bg1"/>
                  </a:solidFill>
                  <a:latin typeface="Metropolis" panose="00000500000000000000" pitchFamily="2" charset="0"/>
                </a:rPr>
                <a:t>Reindeer: 	</a:t>
              </a:r>
            </a:p>
            <a:p>
              <a:pPr marL="404014" indent="-404014">
                <a:buFont typeface="Wingdings" panose="05000000000000000000" pitchFamily="2" charset="2"/>
                <a:buChar char="§"/>
              </a:pPr>
              <a:r>
                <a:rPr lang="en-US" sz="2545" dirty="0">
                  <a:solidFill>
                    <a:schemeClr val="bg1"/>
                  </a:solidFill>
                  <a:latin typeface="Metropolis" panose="00000500000000000000" pitchFamily="2" charset="0"/>
                </a:rPr>
                <a:t>remove lichen</a:t>
              </a:r>
            </a:p>
            <a:p>
              <a:pPr marL="404014" indent="-404014">
                <a:buFont typeface="Wingdings" panose="05000000000000000000" pitchFamily="2" charset="2"/>
                <a:buChar char="§"/>
              </a:pPr>
              <a:r>
                <a:rPr lang="en-US" sz="2545" dirty="0">
                  <a:solidFill>
                    <a:schemeClr val="bg1"/>
                  </a:solidFill>
                  <a:latin typeface="Metropolis" panose="00000500000000000000" pitchFamily="2" charset="0"/>
                </a:rPr>
                <a:t>trample in the open</a:t>
              </a:r>
            </a:p>
          </p:txBody>
        </p:sp>
        <p:sp>
          <p:nvSpPr>
            <p:cNvPr id="85" name="TextBox 84">
              <a:extLst>
                <a:ext uri="{FF2B5EF4-FFF2-40B4-BE49-F238E27FC236}">
                  <a16:creationId xmlns:a16="http://schemas.microsoft.com/office/drawing/2014/main" id="{067D87B2-735A-A31B-78B5-C21F0B239D8E}"/>
                </a:ext>
              </a:extLst>
            </p:cNvPr>
            <p:cNvSpPr txBox="1"/>
            <p:nvPr/>
          </p:nvSpPr>
          <p:spPr>
            <a:xfrm>
              <a:off x="20066325" y="10610941"/>
              <a:ext cx="7610827" cy="1792681"/>
            </a:xfrm>
            <a:prstGeom prst="rect">
              <a:avLst/>
            </a:prstGeom>
            <a:noFill/>
          </p:spPr>
          <p:txBody>
            <a:bodyPr wrap="square" rtlCol="0">
              <a:spAutoFit/>
            </a:bodyPr>
            <a:lstStyle/>
            <a:p>
              <a:r>
                <a:rPr lang="en-US" sz="2545" dirty="0">
                  <a:solidFill>
                    <a:schemeClr val="bg1"/>
                  </a:solidFill>
                  <a:latin typeface="Metropolis" panose="00000500000000000000" pitchFamily="2" charset="0"/>
                </a:rPr>
                <a:t>	</a:t>
              </a:r>
            </a:p>
            <a:p>
              <a:pPr marL="404014" indent="-404014">
                <a:buFont typeface="Wingdings" panose="05000000000000000000" pitchFamily="2" charset="2"/>
                <a:buChar char="§"/>
              </a:pPr>
              <a:r>
                <a:rPr lang="en-US" sz="2545" dirty="0">
                  <a:solidFill>
                    <a:schemeClr val="bg1"/>
                  </a:solidFill>
                  <a:latin typeface="Metropolis" panose="00000500000000000000" pitchFamily="2" charset="0"/>
                </a:rPr>
                <a:t>extremify soil  temperature 		</a:t>
              </a:r>
            </a:p>
            <a:p>
              <a:pPr marL="404014" indent="-404014">
                <a:buFont typeface="Wingdings" panose="05000000000000000000" pitchFamily="2" charset="2"/>
                <a:buChar char="§"/>
              </a:pPr>
              <a:r>
                <a:rPr lang="en-US" sz="2545" dirty="0">
                  <a:solidFill>
                    <a:schemeClr val="bg1"/>
                  </a:solidFill>
                  <a:latin typeface="Metropolis" panose="00000500000000000000" pitchFamily="2" charset="0"/>
                </a:rPr>
                <a:t>dry the soil</a:t>
              </a:r>
            </a:p>
          </p:txBody>
        </p:sp>
      </p:grpSp>
      <p:sp>
        <p:nvSpPr>
          <p:cNvPr id="108" name="Trapezoid 107">
            <a:extLst>
              <a:ext uri="{FF2B5EF4-FFF2-40B4-BE49-F238E27FC236}">
                <a16:creationId xmlns:a16="http://schemas.microsoft.com/office/drawing/2014/main" id="{4D32389E-6908-039D-AD7D-C7639258D13E}"/>
              </a:ext>
            </a:extLst>
          </p:cNvPr>
          <p:cNvSpPr/>
          <p:nvPr/>
        </p:nvSpPr>
        <p:spPr>
          <a:xfrm rot="16200000">
            <a:off x="17149172" y="14376999"/>
            <a:ext cx="1514503" cy="2698529"/>
          </a:xfrm>
          <a:prstGeom prst="trapezoid">
            <a:avLst>
              <a:gd name="adj" fmla="val 45405"/>
            </a:avLst>
          </a:prstGeom>
          <a:gradFill flip="none" rotWithShape="1">
            <a:gsLst>
              <a:gs pos="100000">
                <a:schemeClr val="bg1">
                  <a:lumMod val="85000"/>
                  <a:alpha val="41000"/>
                </a:schemeClr>
              </a:gs>
              <a:gs pos="0">
                <a:schemeClr val="bg1">
                  <a:lumMod val="95000"/>
                  <a:alpha val="33000"/>
                </a:schemeClr>
              </a:gs>
            </a:gsLst>
            <a:lin ang="16200000" scaled="1"/>
            <a:tileRect/>
          </a:gradFill>
          <a:ln>
            <a:noFill/>
          </a:ln>
          <a:effectLst>
            <a:outerShdw blurRad="279400" dir="8100000" sx="124000" sy="124000" algn="tr" rotWithShape="0">
              <a:schemeClr val="bg1">
                <a:lumMod val="65000"/>
                <a:alpha val="22000"/>
              </a:schemeClr>
            </a:outerShdw>
          </a:effectLst>
          <a:scene3d>
            <a:camera prst="orthographicFront">
              <a:rot lat="1538612" lon="2193209" rev="765871"/>
            </a:camera>
            <a:lightRig rig="threePt" dir="t"/>
          </a:scene3d>
          <a:sp3d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4" name="Picture 83" descr="A group of black lines on a white background&#10;&#10;Description automatically generated">
            <a:extLst>
              <a:ext uri="{FF2B5EF4-FFF2-40B4-BE49-F238E27FC236}">
                <a16:creationId xmlns:a16="http://schemas.microsoft.com/office/drawing/2014/main" id="{523CEC98-3067-EE18-68B8-2E1EE8D77249}"/>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25000"/>
                    </a14:imgEffect>
                    <a14:imgEffect>
                      <a14:brightnessContrast bright="-5000" contrast="20000"/>
                    </a14:imgEffect>
                  </a14:imgLayer>
                </a14:imgProps>
              </a:ext>
              <a:ext uri="{28A0092B-C50C-407E-A947-70E740481C1C}">
                <a14:useLocalDpi xmlns:a14="http://schemas.microsoft.com/office/drawing/2010/main" val="0"/>
              </a:ext>
            </a:extLst>
          </a:blip>
          <a:stretch>
            <a:fillRect/>
          </a:stretch>
        </p:blipFill>
        <p:spPr>
          <a:xfrm>
            <a:off x="18813614" y="14712370"/>
            <a:ext cx="1548968" cy="1595907"/>
          </a:xfrm>
          <a:prstGeom prst="rect">
            <a:avLst/>
          </a:prstGeom>
          <a:ln w="12700">
            <a:solidFill>
              <a:schemeClr val="tx1"/>
            </a:solidFill>
          </a:ln>
          <a:scene3d>
            <a:camera prst="orthographicFront"/>
            <a:lightRig rig="threePt" dir="t"/>
          </a:scene3d>
          <a:sp3d extrusionH="76200" contourW="25400" prstMaterial="powder">
            <a:extrusionClr>
              <a:schemeClr val="bg1">
                <a:lumMod val="85000"/>
              </a:schemeClr>
            </a:extrusionClr>
            <a:contourClr>
              <a:schemeClr val="bg1">
                <a:lumMod val="85000"/>
              </a:schemeClr>
            </a:contourClr>
          </a:sp3d>
        </p:spPr>
      </p:pic>
      <p:pic>
        <p:nvPicPr>
          <p:cNvPr id="87" name="Graphic 86" descr="Scanner with solid fill">
            <a:extLst>
              <a:ext uri="{FF2B5EF4-FFF2-40B4-BE49-F238E27FC236}">
                <a16:creationId xmlns:a16="http://schemas.microsoft.com/office/drawing/2014/main" id="{122FD906-76BD-2F87-2B0E-AC91C60B3F3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49168" y="15222572"/>
            <a:ext cx="1121017" cy="1121017"/>
          </a:xfrm>
          <a:prstGeom prst="rect">
            <a:avLst/>
          </a:prstGeom>
        </p:spPr>
      </p:pic>
      <p:sp>
        <p:nvSpPr>
          <p:cNvPr id="110" name="TextBox 109">
            <a:extLst>
              <a:ext uri="{FF2B5EF4-FFF2-40B4-BE49-F238E27FC236}">
                <a16:creationId xmlns:a16="http://schemas.microsoft.com/office/drawing/2014/main" id="{6C3065A3-9B39-731A-CE3B-83F3019ECF30}"/>
              </a:ext>
            </a:extLst>
          </p:cNvPr>
          <p:cNvSpPr txBox="1"/>
          <p:nvPr/>
        </p:nvSpPr>
        <p:spPr>
          <a:xfrm>
            <a:off x="17294197" y="15605079"/>
            <a:ext cx="1465466" cy="396904"/>
          </a:xfrm>
          <a:prstGeom prst="rect">
            <a:avLst/>
          </a:prstGeom>
          <a:noFill/>
        </p:spPr>
        <p:txBody>
          <a:bodyPr wrap="none" rtlCol="0">
            <a:spAutoFit/>
          </a:bodyPr>
          <a:lstStyle/>
          <a:p>
            <a:r>
              <a:rPr lang="en-US" sz="1979" dirty="0">
                <a:latin typeface="Metropolis" panose="00000500000000000000" pitchFamily="2" charset="0"/>
              </a:rPr>
              <a:t>Root Traits</a:t>
            </a:r>
          </a:p>
        </p:txBody>
      </p:sp>
      <p:sp>
        <p:nvSpPr>
          <p:cNvPr id="15" name="TextBox 14">
            <a:extLst>
              <a:ext uri="{FF2B5EF4-FFF2-40B4-BE49-F238E27FC236}">
                <a16:creationId xmlns:a16="http://schemas.microsoft.com/office/drawing/2014/main" id="{F31383AE-D416-9004-7F39-90902E369E9C}"/>
              </a:ext>
            </a:extLst>
          </p:cNvPr>
          <p:cNvSpPr txBox="1"/>
          <p:nvPr/>
        </p:nvSpPr>
        <p:spPr>
          <a:xfrm>
            <a:off x="18974930" y="29094444"/>
            <a:ext cx="1083951" cy="230832"/>
          </a:xfrm>
          <a:prstGeom prst="rect">
            <a:avLst/>
          </a:prstGeom>
          <a:noFill/>
        </p:spPr>
        <p:txBody>
          <a:bodyPr wrap="none" rtlCol="0">
            <a:spAutoFit/>
          </a:bodyPr>
          <a:lstStyle/>
          <a:p>
            <a:r>
              <a:rPr lang="sv-SE" sz="900" dirty="0">
                <a:latin typeface="Metropolis" panose="00000500000000000000" pitchFamily="2" charset="0"/>
              </a:rPr>
              <a:t>Johannes Cunow</a:t>
            </a:r>
            <a:endParaRPr lang="en-US" sz="900" dirty="0">
              <a:latin typeface="Metropolis" panose="00000500000000000000" pitchFamily="2" charset="0"/>
            </a:endParaRPr>
          </a:p>
        </p:txBody>
      </p:sp>
    </p:spTree>
    <p:extLst>
      <p:ext uri="{BB962C8B-B14F-4D97-AF65-F5344CB8AC3E}">
        <p14:creationId xmlns:p14="http://schemas.microsoft.com/office/powerpoint/2010/main" val="366772274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a4ba6f9-f531-4f32-9467-398f19e69de4}" enabled="0" method="" siteId="{5a4ba6f9-f531-4f32-9467-398f19e69de4}" removed="1"/>
</clbl:labelList>
</file>

<file path=docProps/app.xml><?xml version="1.0" encoding="utf-8"?>
<Properties xmlns="http://schemas.openxmlformats.org/officeDocument/2006/extended-properties" xmlns:vt="http://schemas.openxmlformats.org/officeDocument/2006/docPropsVTypes">
  <Template>Office 2013 - 2022 Theme</Template>
  <TotalTime>7098</TotalTime>
  <Words>197</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Metropolis</vt:lpstr>
      <vt:lpstr>Wingdings</vt:lpstr>
      <vt:lpstr>Office 2013 - 2022 Theme</vt:lpstr>
      <vt:lpstr>PowerPoint Presentation</vt:lpstr>
    </vt:vector>
  </TitlesOfParts>
  <Company>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Cunow</dc:creator>
  <cp:lastModifiedBy>Johannes Cunow</cp:lastModifiedBy>
  <cp:revision>94</cp:revision>
  <dcterms:created xsi:type="dcterms:W3CDTF">2024-02-18T21:06:49Z</dcterms:created>
  <dcterms:modified xsi:type="dcterms:W3CDTF">2024-03-05T17:28:57Z</dcterms:modified>
</cp:coreProperties>
</file>